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4" r:id="rId4"/>
    <p:sldId id="265" r:id="rId5"/>
    <p:sldId id="266" r:id="rId6"/>
    <p:sldId id="272" r:id="rId7"/>
    <p:sldId id="267" r:id="rId8"/>
    <p:sldId id="263" r:id="rId9"/>
    <p:sldId id="262" r:id="rId10"/>
    <p:sldId id="259" r:id="rId11"/>
    <p:sldId id="273" r:id="rId12"/>
    <p:sldId id="280" r:id="rId13"/>
    <p:sldId id="281" r:id="rId14"/>
    <p:sldId id="282" r:id="rId15"/>
    <p:sldId id="283" r:id="rId16"/>
    <p:sldId id="285" r:id="rId17"/>
    <p:sldId id="284" r:id="rId18"/>
    <p:sldId id="286"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p:restoredTop sz="96327"/>
  </p:normalViewPr>
  <p:slideViewPr>
    <p:cSldViewPr snapToGrid="0">
      <p:cViewPr varScale="1">
        <p:scale>
          <a:sx n="127" d="100"/>
          <a:sy n="127" d="100"/>
        </p:scale>
        <p:origin x="2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408DBBE-EA6F-F914-ECE8-023F1D71A495}"/>
              </a:ext>
            </a:extLst>
          </p:cNvPr>
          <p:cNvSpPr>
            <a:spLocks noGrp="1"/>
          </p:cNvSpPr>
          <p:nvPr>
            <p:ph type="ctrTitle"/>
          </p:nvPr>
        </p:nvSpPr>
        <p:spPr>
          <a:xfrm>
            <a:off x="396624" y="609601"/>
            <a:ext cx="3843375" cy="5175624"/>
          </a:xfrm>
        </p:spPr>
        <p:txBody>
          <a:bodyPr vert="horz" lIns="91440" tIns="45720" rIns="91440" bIns="45720" rtlCol="0" anchor="ctr">
            <a:normAutofit/>
          </a:bodyPr>
          <a:lstStyle/>
          <a:p>
            <a:pPr algn="l"/>
            <a:r>
              <a:rPr lang="en-US" sz="3600" dirty="0">
                <a:solidFill>
                  <a:schemeClr val="tx1">
                    <a:lumMod val="85000"/>
                    <a:lumOff val="15000"/>
                  </a:schemeClr>
                </a:solidFill>
                <a:latin typeface="Calibri" panose="020F0502020204030204" pitchFamily="34" charset="0"/>
                <a:cs typeface="Calibri" panose="020F0502020204030204" pitchFamily="34" charset="0"/>
              </a:rPr>
              <a:t>Programming for Data Science Project</a:t>
            </a:r>
            <a:br>
              <a:rPr lang="en-US" sz="3600" dirty="0">
                <a:solidFill>
                  <a:schemeClr val="tx1">
                    <a:lumMod val="85000"/>
                    <a:lumOff val="15000"/>
                  </a:schemeClr>
                </a:solidFill>
                <a:latin typeface="Calibri" panose="020F0502020204030204" pitchFamily="34" charset="0"/>
                <a:cs typeface="Calibri" panose="020F0502020204030204" pitchFamily="34" charset="0"/>
              </a:rPr>
            </a:br>
            <a:r>
              <a:rPr lang="en-IN" sz="1800" b="1" dirty="0">
                <a:effectLst/>
                <a:latin typeface="Calibri" panose="020F0502020204030204" pitchFamily="34" charset="0"/>
                <a:cs typeface="Calibri" panose="020F0502020204030204" pitchFamily="34" charset="0"/>
              </a:rPr>
              <a:t>Airbnb Listings - USA</a:t>
            </a:r>
            <a:br>
              <a:rPr lang="en-IN" sz="1100" dirty="0">
                <a:latin typeface="Calibri" panose="020F0502020204030204" pitchFamily="34" charset="0"/>
                <a:cs typeface="Calibri" panose="020F0502020204030204" pitchFamily="34" charset="0"/>
              </a:rPr>
            </a:br>
            <a:endParaRPr lang="en-US" sz="3600"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38" name="Freeform: Shape 37">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7FECE6D4-78F5-6DAA-53B5-E45691B5F981}"/>
              </a:ext>
            </a:extLst>
          </p:cNvPr>
          <p:cNvSpPr>
            <a:spLocks noGrp="1"/>
          </p:cNvSpPr>
          <p:nvPr>
            <p:ph type="subTitle" idx="1"/>
          </p:nvPr>
        </p:nvSpPr>
        <p:spPr>
          <a:xfrm>
            <a:off x="6116084" y="609601"/>
            <a:ext cx="5511296" cy="5175624"/>
          </a:xfrm>
        </p:spPr>
        <p:txBody>
          <a:bodyPr vert="horz" lIns="91440" tIns="45720" rIns="91440" bIns="45720" rtlCol="0" anchor="ctr">
            <a:normAutofit/>
          </a:bodyPr>
          <a:lstStyle/>
          <a:p>
            <a:pPr algn="l">
              <a:buFont typeface="Wingdings 3" charset="2"/>
              <a:buChar char=""/>
            </a:pPr>
            <a:r>
              <a:rPr lang="en-US" sz="2400" b="1" u="sng" dirty="0">
                <a:solidFill>
                  <a:schemeClr val="bg1"/>
                </a:solidFill>
                <a:latin typeface="Calibri" panose="020F0502020204030204" pitchFamily="34" charset="0"/>
                <a:cs typeface="Calibri" panose="020F0502020204030204" pitchFamily="34" charset="0"/>
              </a:rPr>
              <a:t>Group Number 13</a:t>
            </a:r>
          </a:p>
          <a:p>
            <a:pPr algn="l">
              <a:buFont typeface="Wingdings 3" charset="2"/>
              <a:buChar char=""/>
            </a:pPr>
            <a:r>
              <a:rPr lang="en-US" sz="2200" dirty="0">
                <a:solidFill>
                  <a:schemeClr val="bg1"/>
                </a:solidFill>
                <a:latin typeface="Calibri" panose="020F0502020204030204" pitchFamily="34" charset="0"/>
                <a:cs typeface="Calibri" panose="020F0502020204030204" pitchFamily="34" charset="0"/>
              </a:rPr>
              <a:t>Likith Vinayaka Giridhar (LXG210034)</a:t>
            </a:r>
          </a:p>
          <a:p>
            <a:pPr algn="l">
              <a:buFont typeface="Wingdings 3" charset="2"/>
              <a:buChar char=""/>
            </a:pPr>
            <a:r>
              <a:rPr lang="en-US" sz="2200" dirty="0" err="1">
                <a:solidFill>
                  <a:schemeClr val="bg1"/>
                </a:solidFill>
                <a:latin typeface="Calibri" panose="020F0502020204030204" pitchFamily="34" charset="0"/>
                <a:cs typeface="Calibri" panose="020F0502020204030204" pitchFamily="34" charset="0"/>
              </a:rPr>
              <a:t>Muaaz</a:t>
            </a:r>
            <a:r>
              <a:rPr lang="en-US" sz="2200" dirty="0">
                <a:solidFill>
                  <a:schemeClr val="bg1"/>
                </a:solidFill>
                <a:latin typeface="Calibri" panose="020F0502020204030204" pitchFamily="34" charset="0"/>
                <a:cs typeface="Calibri" panose="020F0502020204030204" pitchFamily="34" charset="0"/>
              </a:rPr>
              <a:t> Ali Syed (MXS220139)</a:t>
            </a:r>
          </a:p>
        </p:txBody>
      </p:sp>
    </p:spTree>
    <p:extLst>
      <p:ext uri="{BB962C8B-B14F-4D97-AF65-F5344CB8AC3E}">
        <p14:creationId xmlns:p14="http://schemas.microsoft.com/office/powerpoint/2010/main" val="311710781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7BED5EF-60AD-8E03-57F2-A0016FCB5F4E}"/>
              </a:ext>
            </a:extLst>
          </p:cNvPr>
          <p:cNvSpPr>
            <a:spLocks noGrp="1"/>
          </p:cNvSpPr>
          <p:nvPr>
            <p:ph type="title"/>
          </p:nvPr>
        </p:nvSpPr>
        <p:spPr>
          <a:xfrm>
            <a:off x="673754" y="643467"/>
            <a:ext cx="4203045" cy="1375608"/>
          </a:xfrm>
        </p:spPr>
        <p:txBody>
          <a:bodyPr vert="horz" lIns="91440" tIns="45720" rIns="91440" bIns="45720" rtlCol="0" anchor="ctr">
            <a:normAutofit/>
          </a:bodyPr>
          <a:lstStyle/>
          <a:p>
            <a:pPr>
              <a:lnSpc>
                <a:spcPct val="90000"/>
              </a:lnSpc>
            </a:pPr>
            <a:r>
              <a:rPr lang="en-US" sz="3100" b="0" i="0" u="none" strike="noStrike" dirty="0">
                <a:solidFill>
                  <a:schemeClr val="bg1"/>
                </a:solidFill>
                <a:effectLst/>
              </a:rPr>
              <a:t>7) Distribution of room types</a:t>
            </a:r>
            <a:br>
              <a:rPr lang="en-US" sz="3100" b="0" i="0" u="none" strike="noStrike" dirty="0">
                <a:solidFill>
                  <a:schemeClr val="bg1"/>
                </a:solidFill>
                <a:effectLst/>
              </a:rPr>
            </a:br>
            <a:endParaRPr lang="en-US" sz="3100" dirty="0">
              <a:solidFill>
                <a:schemeClr val="bg1"/>
              </a:solidFill>
            </a:endParaRPr>
          </a:p>
        </p:txBody>
      </p:sp>
      <p:sp>
        <p:nvSpPr>
          <p:cNvPr id="4" name="TextBox 3">
            <a:extLst>
              <a:ext uri="{FF2B5EF4-FFF2-40B4-BE49-F238E27FC236}">
                <a16:creationId xmlns:a16="http://schemas.microsoft.com/office/drawing/2014/main" id="{9109215B-A2EE-F79B-0A71-E413B323275C}"/>
              </a:ext>
            </a:extLst>
          </p:cNvPr>
          <p:cNvSpPr txBox="1"/>
          <p:nvPr/>
        </p:nvSpPr>
        <p:spPr>
          <a:xfrm>
            <a:off x="673754" y="2160590"/>
            <a:ext cx="3973943"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0" i="0" u="none" strike="noStrike" dirty="0">
                <a:solidFill>
                  <a:schemeClr val="bg1"/>
                </a:solidFill>
                <a:effectLst/>
              </a:rPr>
              <a:t>We can see majority of the listings are Entire homes or apartments followed by Private room meanwhile Hotel rooms and shared rooms are the least listed accommodations on Airbnb</a:t>
            </a:r>
            <a:endParaRPr lang="en-US" dirty="0">
              <a:solidFill>
                <a:schemeClr val="bg1"/>
              </a:solidFill>
            </a:endParaRPr>
          </a:p>
        </p:txBody>
      </p:sp>
      <p:pic>
        <p:nvPicPr>
          <p:cNvPr id="10" name="Content Placeholder 9" descr="A graph of a number of rooms&#10;&#10;Description automatically generated">
            <a:extLst>
              <a:ext uri="{FF2B5EF4-FFF2-40B4-BE49-F238E27FC236}">
                <a16:creationId xmlns:a16="http://schemas.microsoft.com/office/drawing/2014/main" id="{7559579D-E4DD-172B-7861-22ED436D1C55}"/>
              </a:ext>
            </a:extLst>
          </p:cNvPr>
          <p:cNvPicPr>
            <a:picLocks noGrp="1" noChangeAspect="1"/>
          </p:cNvPicPr>
          <p:nvPr>
            <p:ph idx="1"/>
          </p:nvPr>
        </p:nvPicPr>
        <p:blipFill>
          <a:blip r:embed="rId2"/>
          <a:stretch>
            <a:fillRect/>
          </a:stretch>
        </p:blipFill>
        <p:spPr>
          <a:xfrm>
            <a:off x="5562778" y="1103017"/>
            <a:ext cx="6293599" cy="4578592"/>
          </a:xfrm>
          <a:prstGeom prst="rect">
            <a:avLst/>
          </a:prstGeom>
        </p:spPr>
      </p:pic>
      <p:sp>
        <p:nvSpPr>
          <p:cNvPr id="21" name="Isosceles Triangle 20">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8017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BD5A-882E-85A6-F3E2-B540423824F8}"/>
              </a:ext>
            </a:extLst>
          </p:cNvPr>
          <p:cNvSpPr>
            <a:spLocks noGrp="1"/>
          </p:cNvSpPr>
          <p:nvPr>
            <p:ph type="title"/>
          </p:nvPr>
        </p:nvSpPr>
        <p:spPr>
          <a:xfrm>
            <a:off x="677334" y="609600"/>
            <a:ext cx="8596668" cy="1320800"/>
          </a:xfrm>
        </p:spPr>
        <p:txBody>
          <a:bodyPr anchor="t">
            <a:normAutofit/>
          </a:bodyPr>
          <a:lstStyle/>
          <a:p>
            <a:r>
              <a:rPr lang="en-US" dirty="0"/>
              <a:t>8) Average price by room type</a:t>
            </a:r>
          </a:p>
        </p:txBody>
      </p:sp>
      <p:sp>
        <p:nvSpPr>
          <p:cNvPr id="3" name="Content Placeholder 2">
            <a:extLst>
              <a:ext uri="{FF2B5EF4-FFF2-40B4-BE49-F238E27FC236}">
                <a16:creationId xmlns:a16="http://schemas.microsoft.com/office/drawing/2014/main" id="{50A3988C-59C2-8514-72FA-FF5AF11705FB}"/>
              </a:ext>
            </a:extLst>
          </p:cNvPr>
          <p:cNvSpPr>
            <a:spLocks noGrp="1"/>
          </p:cNvSpPr>
          <p:nvPr>
            <p:ph idx="1"/>
          </p:nvPr>
        </p:nvSpPr>
        <p:spPr>
          <a:xfrm>
            <a:off x="6336287" y="2160589"/>
            <a:ext cx="2934714" cy="3880773"/>
          </a:xfrm>
        </p:spPr>
        <p:txBody>
          <a:bodyPr>
            <a:normAutofit/>
          </a:bodyPr>
          <a:lstStyle/>
          <a:p>
            <a:r>
              <a:rPr lang="en-IN" b="0" i="0" u="none" strike="noStrike" dirty="0">
                <a:effectLst/>
                <a:latin typeface="Helvetica Neue" panose="02000503000000020004" pitchFamily="2" charset="0"/>
              </a:rPr>
              <a:t>The average price for Hotel rooms is the highest followed by Entire homes and apartments while the price is least for shared rooms</a:t>
            </a:r>
            <a:endParaRPr lang="en-US" dirty="0"/>
          </a:p>
        </p:txBody>
      </p:sp>
      <p:pic>
        <p:nvPicPr>
          <p:cNvPr id="7" name="Picture 6" descr="A graph of different colored bars&#10;&#10;Description automatically generated">
            <a:extLst>
              <a:ext uri="{FF2B5EF4-FFF2-40B4-BE49-F238E27FC236}">
                <a16:creationId xmlns:a16="http://schemas.microsoft.com/office/drawing/2014/main" id="{6B068BDA-BCB2-6879-31BB-CFD6BE0F173D}"/>
              </a:ext>
            </a:extLst>
          </p:cNvPr>
          <p:cNvPicPr>
            <a:picLocks noChangeAspect="1"/>
          </p:cNvPicPr>
          <p:nvPr/>
        </p:nvPicPr>
        <p:blipFill rotWithShape="1">
          <a:blip r:embed="rId2"/>
          <a:srcRect t="1601" r="3" b="3"/>
          <a:stretch/>
        </p:blipFill>
        <p:spPr>
          <a:xfrm>
            <a:off x="677334" y="2159331"/>
            <a:ext cx="5423429" cy="3882362"/>
          </a:xfrm>
          <a:prstGeom prst="rect">
            <a:avLst/>
          </a:prstGeom>
        </p:spPr>
      </p:pic>
    </p:spTree>
    <p:extLst>
      <p:ext uri="{BB962C8B-B14F-4D97-AF65-F5344CB8AC3E}">
        <p14:creationId xmlns:p14="http://schemas.microsoft.com/office/powerpoint/2010/main" val="161294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234A3D4-12F0-C72D-CEF0-B57476219160}"/>
              </a:ext>
            </a:extLst>
          </p:cNvPr>
          <p:cNvSpPr>
            <a:spLocks noGrp="1"/>
          </p:cNvSpPr>
          <p:nvPr>
            <p:ph type="title"/>
          </p:nvPr>
        </p:nvSpPr>
        <p:spPr>
          <a:xfrm>
            <a:off x="673754" y="643467"/>
            <a:ext cx="4203045" cy="1375608"/>
          </a:xfrm>
        </p:spPr>
        <p:txBody>
          <a:bodyPr anchor="ctr">
            <a:normAutofit/>
          </a:bodyPr>
          <a:lstStyle/>
          <a:p>
            <a:pPr>
              <a:lnSpc>
                <a:spcPct val="90000"/>
              </a:lnSpc>
            </a:pPr>
            <a:r>
              <a:rPr lang="en-US" sz="2800" dirty="0">
                <a:solidFill>
                  <a:schemeClr val="bg1"/>
                </a:solidFill>
              </a:rPr>
              <a:t>9) Reviews per month by </a:t>
            </a:r>
            <a:r>
              <a:rPr lang="en-US" sz="2800" dirty="0" err="1">
                <a:solidFill>
                  <a:schemeClr val="bg1"/>
                </a:solidFill>
              </a:rPr>
              <a:t>neighbourhood</a:t>
            </a:r>
            <a:r>
              <a:rPr lang="en-US" sz="2800" dirty="0">
                <a:solidFill>
                  <a:schemeClr val="bg1"/>
                </a:solidFill>
              </a:rPr>
              <a:t> group</a:t>
            </a:r>
            <a:br>
              <a:rPr lang="en-US" sz="2800" dirty="0">
                <a:solidFill>
                  <a:schemeClr val="bg1"/>
                </a:solidFill>
              </a:rPr>
            </a:br>
            <a:endParaRPr lang="en-US" sz="2800" dirty="0">
              <a:solidFill>
                <a:schemeClr val="bg1"/>
              </a:solidFill>
            </a:endParaRPr>
          </a:p>
        </p:txBody>
      </p:sp>
      <p:sp>
        <p:nvSpPr>
          <p:cNvPr id="3" name="Content Placeholder 2">
            <a:extLst>
              <a:ext uri="{FF2B5EF4-FFF2-40B4-BE49-F238E27FC236}">
                <a16:creationId xmlns:a16="http://schemas.microsoft.com/office/drawing/2014/main" id="{38C67EBD-5171-87B7-2F3A-06D65BF24575}"/>
              </a:ext>
            </a:extLst>
          </p:cNvPr>
          <p:cNvSpPr>
            <a:spLocks noGrp="1"/>
          </p:cNvSpPr>
          <p:nvPr>
            <p:ph idx="1"/>
          </p:nvPr>
        </p:nvSpPr>
        <p:spPr>
          <a:xfrm>
            <a:off x="673754" y="2160590"/>
            <a:ext cx="3973943" cy="3440110"/>
          </a:xfrm>
        </p:spPr>
        <p:txBody>
          <a:bodyPr>
            <a:normAutofit/>
          </a:bodyPr>
          <a:lstStyle/>
          <a:p>
            <a:r>
              <a:rPr lang="en-US" dirty="0">
                <a:solidFill>
                  <a:schemeClr val="bg1"/>
                </a:solidFill>
              </a:rPr>
              <a:t>The mean number of reviews per month remains the same for most of the </a:t>
            </a:r>
            <a:r>
              <a:rPr lang="en-US" dirty="0" err="1">
                <a:solidFill>
                  <a:schemeClr val="bg1"/>
                </a:solidFill>
              </a:rPr>
              <a:t>neighbourhoods</a:t>
            </a:r>
            <a:endParaRPr lang="en-US" dirty="0">
              <a:solidFill>
                <a:schemeClr val="bg1"/>
              </a:solidFill>
            </a:endParaRPr>
          </a:p>
          <a:p>
            <a:r>
              <a:rPr lang="en-US" dirty="0">
                <a:solidFill>
                  <a:schemeClr val="bg1"/>
                </a:solidFill>
              </a:rPr>
              <a:t>But the </a:t>
            </a:r>
            <a:r>
              <a:rPr lang="en-US" dirty="0" err="1">
                <a:solidFill>
                  <a:schemeClr val="bg1"/>
                </a:solidFill>
              </a:rPr>
              <a:t>neighbhohood</a:t>
            </a:r>
            <a:r>
              <a:rPr lang="en-US" dirty="0">
                <a:solidFill>
                  <a:schemeClr val="bg1"/>
                </a:solidFill>
              </a:rPr>
              <a:t> of major cities – Brooklyn, City of Los Angeles, Hawaii, Honolulu, Manhattan, Maui, Queens, Washington </a:t>
            </a:r>
            <a:r>
              <a:rPr lang="en-US" dirty="0" err="1">
                <a:solidFill>
                  <a:schemeClr val="bg1"/>
                </a:solidFill>
              </a:rPr>
              <a:t>etc</a:t>
            </a:r>
            <a:r>
              <a:rPr lang="en-US" dirty="0">
                <a:solidFill>
                  <a:schemeClr val="bg1"/>
                </a:solidFill>
              </a:rPr>
              <a:t> have an extremely high number of outliers</a:t>
            </a:r>
          </a:p>
        </p:txBody>
      </p:sp>
      <p:pic>
        <p:nvPicPr>
          <p:cNvPr id="5" name="Picture 4" descr="A graph of a number of cities&#10;&#10;Description automatically generated">
            <a:extLst>
              <a:ext uri="{FF2B5EF4-FFF2-40B4-BE49-F238E27FC236}">
                <a16:creationId xmlns:a16="http://schemas.microsoft.com/office/drawing/2014/main" id="{7FC9C491-7CDF-E977-DC21-141CE2874D31}"/>
              </a:ext>
            </a:extLst>
          </p:cNvPr>
          <p:cNvPicPr>
            <a:picLocks noChangeAspect="1"/>
          </p:cNvPicPr>
          <p:nvPr/>
        </p:nvPicPr>
        <p:blipFill>
          <a:blip r:embed="rId2"/>
          <a:stretch>
            <a:fillRect/>
          </a:stretch>
        </p:blipFill>
        <p:spPr>
          <a:xfrm>
            <a:off x="5679746" y="976045"/>
            <a:ext cx="6166208" cy="4624655"/>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81248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DED1-1A98-9AE1-6124-26B1F5A37956}"/>
              </a:ext>
            </a:extLst>
          </p:cNvPr>
          <p:cNvSpPr>
            <a:spLocks noGrp="1"/>
          </p:cNvSpPr>
          <p:nvPr>
            <p:ph type="title"/>
          </p:nvPr>
        </p:nvSpPr>
        <p:spPr>
          <a:xfrm>
            <a:off x="204723" y="390851"/>
            <a:ext cx="8596668" cy="1320800"/>
          </a:xfrm>
        </p:spPr>
        <p:txBody>
          <a:bodyPr/>
          <a:lstStyle/>
          <a:p>
            <a:r>
              <a:rPr lang="en-US" dirty="0"/>
              <a:t>10) Average availability by room type</a:t>
            </a:r>
            <a:br>
              <a:rPr lang="en-US" dirty="0"/>
            </a:br>
            <a:endParaRPr lang="en-US" dirty="0"/>
          </a:p>
        </p:txBody>
      </p:sp>
      <p:pic>
        <p:nvPicPr>
          <p:cNvPr id="5" name="Content Placeholder 4" descr="A graph of average availability by room type&#10;&#10;Description automatically generated">
            <a:extLst>
              <a:ext uri="{FF2B5EF4-FFF2-40B4-BE49-F238E27FC236}">
                <a16:creationId xmlns:a16="http://schemas.microsoft.com/office/drawing/2014/main" id="{C9FFCFD4-7ED8-0D2D-BCFD-AC1288A0727D}"/>
              </a:ext>
            </a:extLst>
          </p:cNvPr>
          <p:cNvPicPr>
            <a:picLocks noGrp="1" noChangeAspect="1"/>
          </p:cNvPicPr>
          <p:nvPr>
            <p:ph idx="1"/>
          </p:nvPr>
        </p:nvPicPr>
        <p:blipFill>
          <a:blip r:embed="rId2"/>
          <a:stretch>
            <a:fillRect/>
          </a:stretch>
        </p:blipFill>
        <p:spPr>
          <a:xfrm>
            <a:off x="823283" y="1711651"/>
            <a:ext cx="6471369" cy="5028353"/>
          </a:xfrm>
        </p:spPr>
      </p:pic>
      <p:sp>
        <p:nvSpPr>
          <p:cNvPr id="6" name="TextBox 5">
            <a:extLst>
              <a:ext uri="{FF2B5EF4-FFF2-40B4-BE49-F238E27FC236}">
                <a16:creationId xmlns:a16="http://schemas.microsoft.com/office/drawing/2014/main" id="{9E4852AD-6916-1EC3-3C6A-3A856B1451F9}"/>
              </a:ext>
            </a:extLst>
          </p:cNvPr>
          <p:cNvSpPr txBox="1"/>
          <p:nvPr/>
        </p:nvSpPr>
        <p:spPr>
          <a:xfrm>
            <a:off x="204723" y="1172728"/>
            <a:ext cx="9069279" cy="646331"/>
          </a:xfrm>
          <a:prstGeom prst="rect">
            <a:avLst/>
          </a:prstGeom>
          <a:noFill/>
        </p:spPr>
        <p:txBody>
          <a:bodyPr wrap="square" rtlCol="0">
            <a:spAutoFit/>
          </a:bodyPr>
          <a:lstStyle/>
          <a:p>
            <a:r>
              <a:rPr lang="en-US" dirty="0"/>
              <a:t>It is interesting to note that the average availability of all the room types 365 days in advance are the same</a:t>
            </a:r>
          </a:p>
        </p:txBody>
      </p:sp>
    </p:spTree>
    <p:extLst>
      <p:ext uri="{BB962C8B-B14F-4D97-AF65-F5344CB8AC3E}">
        <p14:creationId xmlns:p14="http://schemas.microsoft.com/office/powerpoint/2010/main" val="182857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D0B0-69BC-2AB6-658B-CD88446FA416}"/>
              </a:ext>
            </a:extLst>
          </p:cNvPr>
          <p:cNvSpPr>
            <a:spLocks noGrp="1"/>
          </p:cNvSpPr>
          <p:nvPr>
            <p:ph type="title"/>
          </p:nvPr>
        </p:nvSpPr>
        <p:spPr>
          <a:xfrm>
            <a:off x="420153" y="537681"/>
            <a:ext cx="3729076" cy="1320800"/>
          </a:xfrm>
        </p:spPr>
        <p:txBody>
          <a:bodyPr anchor="ctr">
            <a:normAutofit/>
          </a:bodyPr>
          <a:lstStyle/>
          <a:p>
            <a:pPr>
              <a:lnSpc>
                <a:spcPct val="90000"/>
              </a:lnSpc>
            </a:pPr>
            <a:r>
              <a:rPr lang="en-US" sz="2800" dirty="0"/>
              <a:t>11) Average minimum nights by room type</a:t>
            </a:r>
            <a:br>
              <a:rPr lang="en-US" sz="2800" dirty="0"/>
            </a:br>
            <a:endParaRPr lang="en-US" sz="2800" dirty="0"/>
          </a:p>
        </p:txBody>
      </p:sp>
      <p:sp>
        <p:nvSpPr>
          <p:cNvPr id="3" name="Content Placeholder 2">
            <a:extLst>
              <a:ext uri="{FF2B5EF4-FFF2-40B4-BE49-F238E27FC236}">
                <a16:creationId xmlns:a16="http://schemas.microsoft.com/office/drawing/2014/main" id="{F47D0CBA-24C3-51D8-2C1C-458BF5DE48A2}"/>
              </a:ext>
            </a:extLst>
          </p:cNvPr>
          <p:cNvSpPr>
            <a:spLocks noGrp="1"/>
          </p:cNvSpPr>
          <p:nvPr>
            <p:ph idx="1"/>
          </p:nvPr>
        </p:nvSpPr>
        <p:spPr>
          <a:xfrm>
            <a:off x="420153" y="1858481"/>
            <a:ext cx="3720916" cy="3560733"/>
          </a:xfrm>
        </p:spPr>
        <p:txBody>
          <a:bodyPr>
            <a:normAutofit/>
          </a:bodyPr>
          <a:lstStyle/>
          <a:p>
            <a:r>
              <a:rPr lang="en-IN" b="0" i="0" u="none" strike="noStrike" dirty="0">
                <a:effectLst/>
                <a:latin typeface="Helvetica Neue" panose="02000503000000020004" pitchFamily="2" charset="0"/>
              </a:rPr>
              <a:t>It is interesting to note that average minimum nights by room type is highest for shared room followed by private room with hotel rooms having the lowest value</a:t>
            </a:r>
            <a:endParaRPr lang="en-US" dirty="0"/>
          </a:p>
        </p:txBody>
      </p:sp>
      <p:pic>
        <p:nvPicPr>
          <p:cNvPr id="5" name="Picture 4" descr="A graph of different colored rectangular bars&#10;&#10;Description automatically generated">
            <a:extLst>
              <a:ext uri="{FF2B5EF4-FFF2-40B4-BE49-F238E27FC236}">
                <a16:creationId xmlns:a16="http://schemas.microsoft.com/office/drawing/2014/main" id="{F03D85E9-08C5-BBA0-6B0C-009FC7844332}"/>
              </a:ext>
            </a:extLst>
          </p:cNvPr>
          <p:cNvPicPr>
            <a:picLocks noChangeAspect="1"/>
          </p:cNvPicPr>
          <p:nvPr/>
        </p:nvPicPr>
        <p:blipFill>
          <a:blip r:embed="rId2"/>
          <a:stretch>
            <a:fillRect/>
          </a:stretch>
        </p:blipFill>
        <p:spPr>
          <a:xfrm>
            <a:off x="4328249" y="1356593"/>
            <a:ext cx="5205936" cy="4047613"/>
          </a:xfrm>
          <a:prstGeom prst="rect">
            <a:avLst/>
          </a:prstGeom>
        </p:spPr>
      </p:pic>
    </p:spTree>
    <p:extLst>
      <p:ext uri="{BB962C8B-B14F-4D97-AF65-F5344CB8AC3E}">
        <p14:creationId xmlns:p14="http://schemas.microsoft.com/office/powerpoint/2010/main" val="1909009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1180D193-9C56-5C86-2D76-BA882080DC1E}"/>
              </a:ext>
            </a:extLst>
          </p:cNvPr>
          <p:cNvSpPr>
            <a:spLocks noGrp="1"/>
          </p:cNvSpPr>
          <p:nvPr>
            <p:ph type="title"/>
          </p:nvPr>
        </p:nvSpPr>
        <p:spPr>
          <a:xfrm>
            <a:off x="673754" y="643467"/>
            <a:ext cx="4203045" cy="1375608"/>
          </a:xfrm>
        </p:spPr>
        <p:txBody>
          <a:bodyPr vert="horz" lIns="91440" tIns="45720" rIns="91440" bIns="45720" rtlCol="0" anchor="ctr">
            <a:normAutofit/>
          </a:bodyPr>
          <a:lstStyle/>
          <a:p>
            <a:pPr>
              <a:lnSpc>
                <a:spcPct val="90000"/>
              </a:lnSpc>
            </a:pPr>
            <a:r>
              <a:rPr lang="en-US" sz="2300" dirty="0">
                <a:solidFill>
                  <a:schemeClr val="bg1"/>
                </a:solidFill>
              </a:rPr>
              <a:t>12) Relationship between two variables: "Total Number of Reviews" and "Number of Reviews in Last 12 Months"</a:t>
            </a:r>
          </a:p>
        </p:txBody>
      </p:sp>
      <p:sp>
        <p:nvSpPr>
          <p:cNvPr id="21" name="TextBox 5">
            <a:extLst>
              <a:ext uri="{FF2B5EF4-FFF2-40B4-BE49-F238E27FC236}">
                <a16:creationId xmlns:a16="http://schemas.microsoft.com/office/drawing/2014/main" id="{3D926D48-C54C-1976-728D-DB091F61F478}"/>
              </a:ext>
            </a:extLst>
          </p:cNvPr>
          <p:cNvSpPr txBox="1"/>
          <p:nvPr/>
        </p:nvSpPr>
        <p:spPr>
          <a:xfrm>
            <a:off x="673754" y="2160590"/>
            <a:ext cx="3973943" cy="344011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700" b="0" i="0" u="none" strike="noStrike" dirty="0">
                <a:solidFill>
                  <a:schemeClr val="bg1"/>
                </a:solidFill>
                <a:effectLst/>
              </a:rPr>
              <a:t>The scatter plot helps us visualize the relationship between the total number of reviews a listing has received and the number of reviews it received in the last 12 months.</a:t>
            </a:r>
          </a:p>
          <a:p>
            <a:pPr>
              <a:lnSpc>
                <a:spcPct val="90000"/>
              </a:lnSpc>
              <a:spcBef>
                <a:spcPts val="1000"/>
              </a:spcBef>
              <a:buClr>
                <a:schemeClr val="accent1"/>
              </a:buClr>
              <a:buSzPct val="80000"/>
              <a:buFont typeface="Wingdings 3" charset="2"/>
              <a:buChar char=""/>
            </a:pPr>
            <a:r>
              <a:rPr lang="en-US" sz="1700" b="0" i="0" u="none" strike="noStrike" dirty="0">
                <a:solidFill>
                  <a:schemeClr val="bg1"/>
                </a:solidFill>
                <a:effectLst/>
              </a:rPr>
              <a:t>The points that are distributed in a linear or non-linear manner, it may suggest a correlation or relationship between the two variables.</a:t>
            </a:r>
          </a:p>
          <a:p>
            <a:pPr>
              <a:lnSpc>
                <a:spcPct val="90000"/>
              </a:lnSpc>
              <a:spcBef>
                <a:spcPts val="1000"/>
              </a:spcBef>
              <a:buClr>
                <a:schemeClr val="accent1"/>
              </a:buClr>
              <a:buSzPct val="80000"/>
              <a:buFont typeface="Wingdings 3" charset="2"/>
              <a:buChar char=""/>
            </a:pPr>
            <a:r>
              <a:rPr lang="en-US" sz="1700" b="0" i="0" u="none" strike="noStrike" dirty="0">
                <a:solidFill>
                  <a:schemeClr val="bg1"/>
                </a:solidFill>
                <a:effectLst/>
              </a:rPr>
              <a:t>The points are concentrated around a certain region, it may indicate a common behavior among listings in terms of review patterns.</a:t>
            </a:r>
          </a:p>
          <a:p>
            <a:pPr>
              <a:lnSpc>
                <a:spcPct val="90000"/>
              </a:lnSpc>
              <a:spcBef>
                <a:spcPts val="1000"/>
              </a:spcBef>
              <a:buClr>
                <a:schemeClr val="accent1"/>
              </a:buClr>
              <a:buSzPct val="80000"/>
              <a:buFont typeface="Wingdings 3" charset="2"/>
              <a:buChar char=""/>
            </a:pPr>
            <a:endParaRPr lang="en-US" sz="1700" dirty="0">
              <a:solidFill>
                <a:schemeClr val="bg1"/>
              </a:solidFill>
            </a:endParaRPr>
          </a:p>
        </p:txBody>
      </p:sp>
      <p:pic>
        <p:nvPicPr>
          <p:cNvPr id="5" name="Content Placeholder 4" descr="A chart with blue dots&#10;&#10;Description automatically generated">
            <a:extLst>
              <a:ext uri="{FF2B5EF4-FFF2-40B4-BE49-F238E27FC236}">
                <a16:creationId xmlns:a16="http://schemas.microsoft.com/office/drawing/2014/main" id="{3ADF4469-5222-19A1-4268-E70E3FD361DF}"/>
              </a:ext>
            </a:extLst>
          </p:cNvPr>
          <p:cNvPicPr>
            <a:picLocks noGrp="1" noChangeAspect="1"/>
          </p:cNvPicPr>
          <p:nvPr>
            <p:ph idx="1"/>
          </p:nvPr>
        </p:nvPicPr>
        <p:blipFill>
          <a:blip r:embed="rId2"/>
          <a:stretch>
            <a:fillRect/>
          </a:stretch>
        </p:blipFill>
        <p:spPr>
          <a:xfrm>
            <a:off x="5576834" y="1884218"/>
            <a:ext cx="6490972" cy="2937164"/>
          </a:xfrm>
          <a:prstGeom prst="rect">
            <a:avLst/>
          </a:prstGeom>
        </p:spPr>
      </p:pic>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42741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33" name="Rectangle 103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7" name="Straight Connector 103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03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3" name="Isosceles Triangle 104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7" name="Isosceles Triangle 104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9" name="Freeform: Shape 104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F1D9EF-C974-5383-3324-ED635CA46DC8}"/>
              </a:ext>
            </a:extLst>
          </p:cNvPr>
          <p:cNvSpPr>
            <a:spLocks noGrp="1"/>
          </p:cNvSpPr>
          <p:nvPr>
            <p:ph type="title"/>
          </p:nvPr>
        </p:nvSpPr>
        <p:spPr>
          <a:xfrm>
            <a:off x="7181723" y="609600"/>
            <a:ext cx="4512989" cy="2227730"/>
          </a:xfrm>
        </p:spPr>
        <p:txBody>
          <a:bodyPr anchor="ctr">
            <a:normAutofit/>
          </a:bodyPr>
          <a:lstStyle/>
          <a:p>
            <a:r>
              <a:rPr lang="en-IN" sz="2800" b="1" i="0" u="none" strike="noStrike" dirty="0">
                <a:solidFill>
                  <a:srgbClr val="000000"/>
                </a:solidFill>
                <a:effectLst/>
                <a:latin typeface="Helvetica Neue" panose="02000503000000020004" pitchFamily="2" charset="0"/>
              </a:rPr>
              <a:t>13) Heatmap Plot of the Correlation Matrix</a:t>
            </a:r>
            <a:br>
              <a:rPr lang="en-IN" b="1" i="0" u="none" strike="noStrike" dirty="0">
                <a:solidFill>
                  <a:srgbClr val="000000"/>
                </a:solidFill>
                <a:effectLst/>
                <a:latin typeface="Helvetica Neue" panose="02000503000000020004" pitchFamily="2" charset="0"/>
              </a:rPr>
            </a:br>
            <a:endParaRPr lang="en-US" dirty="0">
              <a:solidFill>
                <a:srgbClr val="FFFFFF"/>
              </a:solidFill>
            </a:endParaRPr>
          </a:p>
        </p:txBody>
      </p:sp>
      <p:pic>
        <p:nvPicPr>
          <p:cNvPr id="1026" name="Picture 2" descr="A screenshot of a graph&#10;&#10;Description automatically generated">
            <a:extLst>
              <a:ext uri="{FF2B5EF4-FFF2-40B4-BE49-F238E27FC236}">
                <a16:creationId xmlns:a16="http://schemas.microsoft.com/office/drawing/2014/main" id="{F9BE18A2-33E2-D1F8-3B22-BEF17DDDB3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212" y="1089061"/>
            <a:ext cx="4843147" cy="43951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2F09165-120C-0310-CD8E-F9DE8F3C9ADD}"/>
              </a:ext>
            </a:extLst>
          </p:cNvPr>
          <p:cNvSpPr>
            <a:spLocks noGrp="1"/>
          </p:cNvSpPr>
          <p:nvPr>
            <p:ph idx="1"/>
          </p:nvPr>
        </p:nvSpPr>
        <p:spPr>
          <a:xfrm>
            <a:off x="7181724" y="2248750"/>
            <a:ext cx="4512988" cy="3317938"/>
          </a:xfrm>
        </p:spPr>
        <p:txBody>
          <a:bodyPr anchor="t">
            <a:normAutofit/>
          </a:bodyPr>
          <a:lstStyle/>
          <a:p>
            <a:r>
              <a:rPr lang="en-US" dirty="0">
                <a:solidFill>
                  <a:srgbClr val="FFFFFF"/>
                </a:solidFill>
              </a:rPr>
              <a:t>No two attributes have high correlation as observed from the heatmap</a:t>
            </a:r>
          </a:p>
        </p:txBody>
      </p:sp>
    </p:spTree>
    <p:extLst>
      <p:ext uri="{BB962C8B-B14F-4D97-AF65-F5344CB8AC3E}">
        <p14:creationId xmlns:p14="http://schemas.microsoft.com/office/powerpoint/2010/main" val="4128074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DE2E-2D7A-37CA-9267-F7E4471E081D}"/>
              </a:ext>
            </a:extLst>
          </p:cNvPr>
          <p:cNvSpPr>
            <a:spLocks noGrp="1"/>
          </p:cNvSpPr>
          <p:nvPr>
            <p:ph type="title"/>
          </p:nvPr>
        </p:nvSpPr>
        <p:spPr>
          <a:xfrm>
            <a:off x="674442" y="121270"/>
            <a:ext cx="8596668" cy="605742"/>
          </a:xfrm>
        </p:spPr>
        <p:txBody>
          <a:bodyPr>
            <a:normAutofit fontScale="90000"/>
          </a:bodyPr>
          <a:lstStyle/>
          <a:p>
            <a:r>
              <a:rPr lang="en-US" dirty="0">
                <a:solidFill>
                  <a:schemeClr val="tx1"/>
                </a:solidFill>
              </a:rPr>
              <a:t>Regression Model Performances</a:t>
            </a:r>
          </a:p>
        </p:txBody>
      </p:sp>
      <p:sp>
        <p:nvSpPr>
          <p:cNvPr id="3" name="Content Placeholder 2">
            <a:extLst>
              <a:ext uri="{FF2B5EF4-FFF2-40B4-BE49-F238E27FC236}">
                <a16:creationId xmlns:a16="http://schemas.microsoft.com/office/drawing/2014/main" id="{97379398-0FCB-E9EC-C420-AB986BF953EB}"/>
              </a:ext>
            </a:extLst>
          </p:cNvPr>
          <p:cNvSpPr>
            <a:spLocks noGrp="1"/>
          </p:cNvSpPr>
          <p:nvPr>
            <p:ph idx="1"/>
          </p:nvPr>
        </p:nvSpPr>
        <p:spPr>
          <a:xfrm>
            <a:off x="674442" y="738587"/>
            <a:ext cx="4105902" cy="4826020"/>
          </a:xfrm>
        </p:spPr>
        <p:txBody>
          <a:bodyPr>
            <a:normAutofit/>
          </a:bodyPr>
          <a:lstStyle/>
          <a:p>
            <a:r>
              <a:rPr lang="en-IN" b="1" dirty="0">
                <a:solidFill>
                  <a:schemeClr val="accent5"/>
                </a:solidFill>
              </a:rPr>
              <a:t>Model: Random Forest Regressor </a:t>
            </a:r>
          </a:p>
          <a:p>
            <a:pPr marL="0" indent="0">
              <a:buNone/>
            </a:pPr>
            <a:r>
              <a:rPr lang="en-IN" dirty="0"/>
              <a:t>R2_95CI_Lower: 0.1039 </a:t>
            </a:r>
          </a:p>
          <a:p>
            <a:pPr marL="0" indent="0">
              <a:buNone/>
            </a:pPr>
            <a:r>
              <a:rPr lang="en-IN" dirty="0"/>
              <a:t>R2_95CI_Upper: 0.1225 </a:t>
            </a:r>
          </a:p>
          <a:p>
            <a:pPr marL="0" indent="0">
              <a:buNone/>
            </a:pPr>
            <a:r>
              <a:rPr lang="en-IN" dirty="0"/>
              <a:t>Mean Squared Error (MSE):  354.4606</a:t>
            </a:r>
          </a:p>
          <a:p>
            <a:pPr marL="0" indent="0">
              <a:buNone/>
            </a:pPr>
            <a:r>
              <a:rPr lang="en-IN" dirty="0"/>
              <a:t>Mean Absolute Error (MAE): 10.8191</a:t>
            </a:r>
          </a:p>
          <a:p>
            <a:r>
              <a:rPr lang="en-IN" b="1" dirty="0">
                <a:solidFill>
                  <a:schemeClr val="accent5"/>
                </a:solidFill>
              </a:rPr>
              <a:t>Model: K Neighbours Regressor </a:t>
            </a:r>
          </a:p>
          <a:p>
            <a:pPr marL="0" indent="0">
              <a:buNone/>
            </a:pPr>
            <a:r>
              <a:rPr lang="en-IN" dirty="0"/>
              <a:t>R2_95CI_Lower: 0.0892 </a:t>
            </a:r>
          </a:p>
          <a:p>
            <a:pPr marL="0" indent="0">
              <a:buNone/>
            </a:pPr>
            <a:r>
              <a:rPr lang="en-IN" dirty="0"/>
              <a:t>R2_95CI_Upper: 0.1252 </a:t>
            </a:r>
          </a:p>
          <a:p>
            <a:pPr marL="0" indent="0">
              <a:buNone/>
            </a:pPr>
            <a:r>
              <a:rPr lang="en-IN" dirty="0"/>
              <a:t>Mean Squared Error (MSE): 350.9676 </a:t>
            </a:r>
          </a:p>
          <a:p>
            <a:pPr marL="0" indent="0">
              <a:buNone/>
            </a:pPr>
            <a:r>
              <a:rPr lang="en-IN" dirty="0"/>
              <a:t>Mean Absolute Error (MAE): 11.1235</a:t>
            </a:r>
          </a:p>
        </p:txBody>
      </p:sp>
      <p:sp>
        <p:nvSpPr>
          <p:cNvPr id="7" name="Content Placeholder 2">
            <a:extLst>
              <a:ext uri="{FF2B5EF4-FFF2-40B4-BE49-F238E27FC236}">
                <a16:creationId xmlns:a16="http://schemas.microsoft.com/office/drawing/2014/main" id="{0D0B7C7A-0F76-0A15-FB69-53512B16300E}"/>
              </a:ext>
            </a:extLst>
          </p:cNvPr>
          <p:cNvSpPr txBox="1">
            <a:spLocks/>
          </p:cNvSpPr>
          <p:nvPr/>
        </p:nvSpPr>
        <p:spPr>
          <a:xfrm>
            <a:off x="4972776" y="697811"/>
            <a:ext cx="5590246" cy="521851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b="1" dirty="0">
                <a:solidFill>
                  <a:schemeClr val="accent5"/>
                </a:solidFill>
              </a:rPr>
              <a:t>Model: Ridge Regression </a:t>
            </a:r>
          </a:p>
          <a:p>
            <a:pPr marL="0" indent="0">
              <a:buNone/>
            </a:pPr>
            <a:r>
              <a:rPr lang="en-IN" dirty="0"/>
              <a:t>R2_95CI_Lower: 0.0507 </a:t>
            </a:r>
          </a:p>
          <a:p>
            <a:pPr marL="0" indent="0">
              <a:buNone/>
            </a:pPr>
            <a:r>
              <a:rPr lang="en-IN" dirty="0"/>
              <a:t>R2_95CI_Upper: 0.0648 </a:t>
            </a:r>
          </a:p>
          <a:p>
            <a:pPr marL="0" indent="0">
              <a:buNone/>
            </a:pPr>
            <a:r>
              <a:rPr lang="en-IN" dirty="0"/>
              <a:t>Mean Squared Error (MSE): 367.8673</a:t>
            </a:r>
          </a:p>
          <a:p>
            <a:pPr marL="0" indent="0">
              <a:buNone/>
            </a:pPr>
            <a:r>
              <a:rPr lang="en-IN" dirty="0"/>
              <a:t>Mean Absolute Error (MAE): 13.0653</a:t>
            </a:r>
          </a:p>
          <a:p>
            <a:r>
              <a:rPr lang="en-IN" b="1" dirty="0">
                <a:solidFill>
                  <a:schemeClr val="accent5"/>
                </a:solidFill>
              </a:rPr>
              <a:t>Model: Linear Regression </a:t>
            </a:r>
          </a:p>
          <a:p>
            <a:pPr marL="0" indent="0">
              <a:buNone/>
            </a:pPr>
            <a:r>
              <a:rPr lang="en-IN" dirty="0"/>
              <a:t>R2_95CI_Lower: 0.0507 </a:t>
            </a:r>
          </a:p>
          <a:p>
            <a:pPr marL="0" indent="0">
              <a:buNone/>
            </a:pPr>
            <a:r>
              <a:rPr lang="en-IN" dirty="0"/>
              <a:t>R2_95CI_Upper: 0.0649 </a:t>
            </a:r>
          </a:p>
          <a:p>
            <a:pPr marL="0" indent="0">
              <a:buNone/>
            </a:pPr>
            <a:r>
              <a:rPr lang="en-IN" dirty="0"/>
              <a:t>Mean Squared Error (MSE): 367.8673 </a:t>
            </a:r>
          </a:p>
          <a:p>
            <a:pPr marL="0" indent="0">
              <a:buNone/>
            </a:pPr>
            <a:r>
              <a:rPr lang="en-IN" dirty="0"/>
              <a:t>Mean Absolute Error (MAE): 13.0653</a:t>
            </a:r>
          </a:p>
        </p:txBody>
      </p:sp>
      <p:sp>
        <p:nvSpPr>
          <p:cNvPr id="4" name="Content Placeholder 2">
            <a:extLst>
              <a:ext uri="{FF2B5EF4-FFF2-40B4-BE49-F238E27FC236}">
                <a16:creationId xmlns:a16="http://schemas.microsoft.com/office/drawing/2014/main" id="{15CD4E98-234F-54EB-3BCD-C8D7605A9843}"/>
              </a:ext>
            </a:extLst>
          </p:cNvPr>
          <p:cNvSpPr txBox="1">
            <a:spLocks/>
          </p:cNvSpPr>
          <p:nvPr/>
        </p:nvSpPr>
        <p:spPr>
          <a:xfrm>
            <a:off x="674442" y="4689308"/>
            <a:ext cx="4687538" cy="204742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b="1" dirty="0">
                <a:solidFill>
                  <a:schemeClr val="accent5"/>
                </a:solidFill>
              </a:rPr>
              <a:t>Model: Lasso Regression </a:t>
            </a:r>
          </a:p>
          <a:p>
            <a:pPr marL="0" indent="0">
              <a:buNone/>
            </a:pPr>
            <a:r>
              <a:rPr lang="en-IN" dirty="0"/>
              <a:t>R2_95CI_Lower: 0.0316 </a:t>
            </a:r>
          </a:p>
          <a:p>
            <a:pPr marL="0" indent="0">
              <a:buNone/>
            </a:pPr>
            <a:r>
              <a:rPr lang="en-IN" dirty="0"/>
              <a:t>R2_95CI_Upper: 0.0417</a:t>
            </a:r>
          </a:p>
          <a:p>
            <a:pPr marL="0" indent="0">
              <a:buNone/>
            </a:pPr>
            <a:r>
              <a:rPr lang="en-IN" dirty="0"/>
              <a:t>Mean Squared Error (MSE): 377.6506 </a:t>
            </a:r>
          </a:p>
          <a:p>
            <a:pPr marL="0" indent="0">
              <a:buNone/>
            </a:pPr>
            <a:r>
              <a:rPr lang="en-IN" dirty="0"/>
              <a:t>Mean Absolute Error (MAE): 13.4398</a:t>
            </a:r>
            <a:br>
              <a:rPr lang="en-IN" sz="1800" dirty="0">
                <a:effectLst/>
                <a:latin typeface="Calibri" panose="020F0502020204030204" pitchFamily="34" charset="0"/>
              </a:rPr>
            </a:br>
            <a:endParaRPr lang="en-IN" dirty="0"/>
          </a:p>
        </p:txBody>
      </p:sp>
    </p:spTree>
    <p:extLst>
      <p:ext uri="{BB962C8B-B14F-4D97-AF65-F5344CB8AC3E}">
        <p14:creationId xmlns:p14="http://schemas.microsoft.com/office/powerpoint/2010/main" val="356841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987B-9127-1101-4BA2-8D81AC0295A1}"/>
              </a:ext>
            </a:extLst>
          </p:cNvPr>
          <p:cNvSpPr>
            <a:spLocks noGrp="1"/>
          </p:cNvSpPr>
          <p:nvPr>
            <p:ph type="title"/>
          </p:nvPr>
        </p:nvSpPr>
        <p:spPr>
          <a:xfrm>
            <a:off x="16561" y="367782"/>
            <a:ext cx="9580728" cy="1320800"/>
          </a:xfrm>
        </p:spPr>
        <p:txBody>
          <a:bodyPr/>
          <a:lstStyle/>
          <a:p>
            <a:r>
              <a:rPr lang="en-US" dirty="0">
                <a:solidFill>
                  <a:schemeClr val="tx1"/>
                </a:solidFill>
              </a:rPr>
              <a:t>Hyperparameter Tuning using </a:t>
            </a:r>
            <a:r>
              <a:rPr lang="en-US" dirty="0" err="1">
                <a:solidFill>
                  <a:schemeClr val="tx1"/>
                </a:solidFill>
              </a:rPr>
              <a:t>GridSearchCV</a:t>
            </a:r>
            <a:endParaRPr lang="en-US" dirty="0">
              <a:solidFill>
                <a:schemeClr val="tx1"/>
              </a:solidFill>
            </a:endParaRPr>
          </a:p>
        </p:txBody>
      </p:sp>
      <p:sp>
        <p:nvSpPr>
          <p:cNvPr id="6" name="Content Placeholder 2">
            <a:extLst>
              <a:ext uri="{FF2B5EF4-FFF2-40B4-BE49-F238E27FC236}">
                <a16:creationId xmlns:a16="http://schemas.microsoft.com/office/drawing/2014/main" id="{9FDE54CE-EA5C-F65F-B92E-C3EAAAF8A63C}"/>
              </a:ext>
            </a:extLst>
          </p:cNvPr>
          <p:cNvSpPr txBox="1">
            <a:spLocks/>
          </p:cNvSpPr>
          <p:nvPr/>
        </p:nvSpPr>
        <p:spPr>
          <a:xfrm>
            <a:off x="558321" y="1205554"/>
            <a:ext cx="4105902" cy="48260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b="1" dirty="0">
                <a:solidFill>
                  <a:schemeClr val="accent5"/>
                </a:solidFill>
              </a:rPr>
              <a:t>Model: Random Forest Regressor </a:t>
            </a:r>
          </a:p>
          <a:p>
            <a:pPr marL="0" indent="0">
              <a:buFont typeface="Wingdings 3" charset="2"/>
              <a:buNone/>
            </a:pPr>
            <a:r>
              <a:rPr lang="en-IN" dirty="0"/>
              <a:t>Best Parameters: {'</a:t>
            </a:r>
            <a:r>
              <a:rPr lang="en-IN" dirty="0" err="1"/>
              <a:t>max_depth</a:t>
            </a:r>
            <a:r>
              <a:rPr lang="en-IN" dirty="0"/>
              <a:t>': 10, '</a:t>
            </a:r>
            <a:r>
              <a:rPr lang="en-IN" dirty="0" err="1"/>
              <a:t>min_samples_split</a:t>
            </a:r>
            <a:r>
              <a:rPr lang="en-IN" dirty="0"/>
              <a:t>': 10, '</a:t>
            </a:r>
            <a:r>
              <a:rPr lang="en-IN" dirty="0" err="1"/>
              <a:t>n_estimators</a:t>
            </a:r>
            <a:r>
              <a:rPr lang="en-IN" dirty="0"/>
              <a:t>': 200} </a:t>
            </a:r>
          </a:p>
          <a:p>
            <a:pPr marL="0" indent="0">
              <a:buFont typeface="Wingdings 3" charset="2"/>
              <a:buNone/>
            </a:pPr>
            <a:r>
              <a:rPr lang="en-IN" dirty="0"/>
              <a:t>Best R2 Score: 0.24156757224429987</a:t>
            </a:r>
          </a:p>
          <a:p>
            <a:r>
              <a:rPr lang="en-IN" b="1" dirty="0">
                <a:solidFill>
                  <a:schemeClr val="accent5"/>
                </a:solidFill>
              </a:rPr>
              <a:t>Model: K Neighbours Regressor </a:t>
            </a:r>
          </a:p>
          <a:p>
            <a:pPr marL="0" indent="0">
              <a:buFont typeface="Wingdings 3" charset="2"/>
              <a:buNone/>
            </a:pPr>
            <a:r>
              <a:rPr lang="en-IN" dirty="0"/>
              <a:t>Best Parameters: {'</a:t>
            </a:r>
            <a:r>
              <a:rPr lang="en-IN" dirty="0" err="1"/>
              <a:t>n_neighbors</a:t>
            </a:r>
            <a:r>
              <a:rPr lang="en-IN" dirty="0"/>
              <a:t>': 9, 'weights': 'uniform’} </a:t>
            </a:r>
          </a:p>
          <a:p>
            <a:pPr marL="0" indent="0">
              <a:buFont typeface="Wingdings 3" charset="2"/>
              <a:buNone/>
            </a:pPr>
            <a:r>
              <a:rPr lang="en-IN" dirty="0"/>
              <a:t>Best R2 Score: 0.16146390577720177</a:t>
            </a:r>
          </a:p>
        </p:txBody>
      </p:sp>
      <p:sp>
        <p:nvSpPr>
          <p:cNvPr id="7" name="Content Placeholder 2">
            <a:extLst>
              <a:ext uri="{FF2B5EF4-FFF2-40B4-BE49-F238E27FC236}">
                <a16:creationId xmlns:a16="http://schemas.microsoft.com/office/drawing/2014/main" id="{6BC9EEDD-021F-2E9D-8B26-86129DE13205}"/>
              </a:ext>
            </a:extLst>
          </p:cNvPr>
          <p:cNvSpPr txBox="1">
            <a:spLocks/>
          </p:cNvSpPr>
          <p:nvPr/>
        </p:nvSpPr>
        <p:spPr>
          <a:xfrm>
            <a:off x="558321" y="4462709"/>
            <a:ext cx="4687538" cy="20474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b="1" dirty="0">
                <a:solidFill>
                  <a:schemeClr val="accent5"/>
                </a:solidFill>
              </a:rPr>
              <a:t>Model: Lasso Regression </a:t>
            </a:r>
          </a:p>
          <a:p>
            <a:pPr marL="0" indent="0">
              <a:buNone/>
            </a:pPr>
            <a:r>
              <a:rPr lang="en-IN" dirty="0"/>
              <a:t>Best Parameters: {'alpha': 0.1} </a:t>
            </a:r>
          </a:p>
          <a:p>
            <a:pPr marL="0" indent="0">
              <a:buNone/>
            </a:pPr>
            <a:r>
              <a:rPr lang="en-IN" dirty="0"/>
              <a:t>Best R2 Score: 0.05654805693174181</a:t>
            </a:r>
            <a:br>
              <a:rPr lang="en-IN" sz="1800" dirty="0">
                <a:effectLst/>
                <a:latin typeface="Calibri" panose="020F0502020204030204" pitchFamily="34" charset="0"/>
              </a:rPr>
            </a:br>
            <a:endParaRPr lang="en-IN" dirty="0"/>
          </a:p>
        </p:txBody>
      </p:sp>
      <p:sp>
        <p:nvSpPr>
          <p:cNvPr id="8" name="Content Placeholder 2">
            <a:extLst>
              <a:ext uri="{FF2B5EF4-FFF2-40B4-BE49-F238E27FC236}">
                <a16:creationId xmlns:a16="http://schemas.microsoft.com/office/drawing/2014/main" id="{6981C1A8-EE33-0C93-3A87-A0A6C6AA0177}"/>
              </a:ext>
            </a:extLst>
          </p:cNvPr>
          <p:cNvSpPr txBox="1">
            <a:spLocks/>
          </p:cNvSpPr>
          <p:nvPr/>
        </p:nvSpPr>
        <p:spPr>
          <a:xfrm>
            <a:off x="4949626" y="1159898"/>
            <a:ext cx="5590246" cy="521851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b="1" dirty="0">
                <a:solidFill>
                  <a:schemeClr val="accent5"/>
                </a:solidFill>
              </a:rPr>
              <a:t>Model: Ridge Regression </a:t>
            </a:r>
          </a:p>
          <a:p>
            <a:pPr marL="0" indent="0">
              <a:buNone/>
            </a:pPr>
            <a:r>
              <a:rPr lang="en-IN" dirty="0"/>
              <a:t>Best Parameters: {'alpha': 10} </a:t>
            </a:r>
          </a:p>
          <a:p>
            <a:pPr marL="0" indent="0">
              <a:buNone/>
            </a:pPr>
            <a:r>
              <a:rPr lang="en-IN" dirty="0"/>
              <a:t>Best R2 Score: 0.05777755538711497</a:t>
            </a:r>
          </a:p>
          <a:p>
            <a:r>
              <a:rPr lang="en-IN" b="1" dirty="0">
                <a:solidFill>
                  <a:schemeClr val="accent5"/>
                </a:solidFill>
              </a:rPr>
              <a:t>Model: Linear Regression </a:t>
            </a:r>
          </a:p>
          <a:p>
            <a:pPr marL="0" indent="0">
              <a:buNone/>
            </a:pPr>
            <a:r>
              <a:rPr lang="en-IN" dirty="0"/>
              <a:t>Best Parameters: {} </a:t>
            </a:r>
          </a:p>
          <a:p>
            <a:pPr marL="0" indent="0">
              <a:buNone/>
            </a:pPr>
            <a:r>
              <a:rPr lang="en-IN" dirty="0"/>
              <a:t>Best R2 Score: 0.05777703678941008</a:t>
            </a:r>
          </a:p>
        </p:txBody>
      </p:sp>
    </p:spTree>
    <p:extLst>
      <p:ext uri="{BB962C8B-B14F-4D97-AF65-F5344CB8AC3E}">
        <p14:creationId xmlns:p14="http://schemas.microsoft.com/office/powerpoint/2010/main" val="262651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F3F3-1BF5-79FC-4896-6546417DC7B1}"/>
              </a:ext>
            </a:extLst>
          </p:cNvPr>
          <p:cNvSpPr>
            <a:spLocks noGrp="1"/>
          </p:cNvSpPr>
          <p:nvPr>
            <p:ph type="title"/>
          </p:nvPr>
        </p:nvSpPr>
        <p:spPr>
          <a:xfrm>
            <a:off x="677334" y="81586"/>
            <a:ext cx="8596668" cy="1320800"/>
          </a:xfrm>
        </p:spPr>
        <p:txBody>
          <a:bodyPr/>
          <a:lstStyle/>
          <a:p>
            <a:r>
              <a:rPr lang="en-US" dirty="0"/>
              <a:t>Conclusion</a:t>
            </a:r>
          </a:p>
        </p:txBody>
      </p:sp>
      <p:sp>
        <p:nvSpPr>
          <p:cNvPr id="3" name="Content Placeholder 2">
            <a:extLst>
              <a:ext uri="{FF2B5EF4-FFF2-40B4-BE49-F238E27FC236}">
                <a16:creationId xmlns:a16="http://schemas.microsoft.com/office/drawing/2014/main" id="{D2A7FBA3-CA57-FDAB-BF22-E3C30F357359}"/>
              </a:ext>
            </a:extLst>
          </p:cNvPr>
          <p:cNvSpPr>
            <a:spLocks noGrp="1"/>
          </p:cNvSpPr>
          <p:nvPr>
            <p:ph idx="1"/>
          </p:nvPr>
        </p:nvSpPr>
        <p:spPr>
          <a:xfrm>
            <a:off x="677334" y="5063257"/>
            <a:ext cx="8596668" cy="3880773"/>
          </a:xfrm>
        </p:spPr>
        <p:txBody>
          <a:bodyPr/>
          <a:lstStyle/>
          <a:p>
            <a:r>
              <a:rPr lang="en-IN" b="0" i="0" dirty="0">
                <a:latin typeface="Calibri" panose="020F0502020204030204" pitchFamily="34" charset="0"/>
              </a:rPr>
              <a:t>We have done Hyper Parameter Tuning using </a:t>
            </a:r>
            <a:r>
              <a:rPr lang="en-IN" b="0" i="0" dirty="0" err="1">
                <a:latin typeface="Calibri" panose="020F0502020204030204" pitchFamily="34" charset="0"/>
              </a:rPr>
              <a:t>GridSearchCV</a:t>
            </a:r>
            <a:r>
              <a:rPr lang="en-IN" b="0" i="0" dirty="0">
                <a:latin typeface="Calibri" panose="020F0502020204030204" pitchFamily="34" charset="0"/>
              </a:rPr>
              <a:t> and next to improve model performance we can try </a:t>
            </a:r>
            <a:r>
              <a:rPr lang="en-IN" b="0" i="0" dirty="0" err="1">
                <a:latin typeface="Calibri" panose="020F0502020204030204" pitchFamily="34" charset="0"/>
              </a:rPr>
              <a:t>RandomizedSearchCV</a:t>
            </a:r>
            <a:endParaRPr lang="en-IN" b="0" i="0" dirty="0">
              <a:latin typeface="Calibri" panose="020F0502020204030204" pitchFamily="34" charset="0"/>
            </a:endParaRPr>
          </a:p>
          <a:p>
            <a:r>
              <a:rPr lang="en-IN" b="0" i="0" dirty="0">
                <a:effectLst/>
                <a:latin typeface="Calibri" panose="020F0502020204030204" pitchFamily="34" charset="0"/>
              </a:rPr>
              <a:t>Try to extrapolate this model to predict the reviews for the next 12 months</a:t>
            </a:r>
          </a:p>
          <a:p>
            <a:r>
              <a:rPr lang="en-IN" dirty="0">
                <a:latin typeface="Calibri" panose="020F0502020204030204" pitchFamily="34" charset="0"/>
              </a:rPr>
              <a:t>Try converting the problem to a classification problem and compare the performance of classification models to the Regression models</a:t>
            </a:r>
            <a:endParaRPr lang="en-IN" b="0" i="0" dirty="0">
              <a:effectLst/>
              <a:latin typeface="Söhne"/>
            </a:endParaRPr>
          </a:p>
          <a:p>
            <a:endParaRPr lang="en-IN" sz="1800" dirty="0">
              <a:effectLst/>
              <a:latin typeface="SymbolMT"/>
            </a:endParaRPr>
          </a:p>
          <a:p>
            <a:endParaRPr lang="en-US" dirty="0"/>
          </a:p>
        </p:txBody>
      </p:sp>
      <p:sp>
        <p:nvSpPr>
          <p:cNvPr id="4" name="Title 1">
            <a:extLst>
              <a:ext uri="{FF2B5EF4-FFF2-40B4-BE49-F238E27FC236}">
                <a16:creationId xmlns:a16="http://schemas.microsoft.com/office/drawing/2014/main" id="{F3BE7193-FEDF-19E5-3275-25109B081E95}"/>
              </a:ext>
            </a:extLst>
          </p:cNvPr>
          <p:cNvSpPr txBox="1">
            <a:spLocks/>
          </p:cNvSpPr>
          <p:nvPr/>
        </p:nvSpPr>
        <p:spPr>
          <a:xfrm>
            <a:off x="677334" y="4402857"/>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Scope for Future Work</a:t>
            </a:r>
          </a:p>
        </p:txBody>
      </p:sp>
      <p:sp>
        <p:nvSpPr>
          <p:cNvPr id="6" name="Content Placeholder 2">
            <a:extLst>
              <a:ext uri="{FF2B5EF4-FFF2-40B4-BE49-F238E27FC236}">
                <a16:creationId xmlns:a16="http://schemas.microsoft.com/office/drawing/2014/main" id="{397D3365-A9C3-2E26-1A20-6464F5B1BE73}"/>
              </a:ext>
            </a:extLst>
          </p:cNvPr>
          <p:cNvSpPr txBox="1">
            <a:spLocks/>
          </p:cNvSpPr>
          <p:nvPr/>
        </p:nvSpPr>
        <p:spPr>
          <a:xfrm>
            <a:off x="677334" y="741986"/>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l"/>
            <a:r>
              <a:rPr lang="en-IN" b="0" i="0" u="none" strike="noStrike" dirty="0">
                <a:solidFill>
                  <a:srgbClr val="000000"/>
                </a:solidFill>
                <a:effectLst/>
                <a:latin typeface="Helvetica Neue" panose="02000503000000020004" pitchFamily="2" charset="0"/>
              </a:rPr>
              <a:t>Based on the performance metrics and R2 values, the two most suitable models appear to be the </a:t>
            </a:r>
            <a:r>
              <a:rPr lang="en-IN" b="1" i="0" u="none" strike="noStrike" dirty="0">
                <a:solidFill>
                  <a:srgbClr val="000000"/>
                </a:solidFill>
                <a:effectLst/>
                <a:latin typeface="Helvetica Neue" panose="02000503000000020004" pitchFamily="2" charset="0"/>
              </a:rPr>
              <a:t>Random Forest Regressor</a:t>
            </a:r>
            <a:r>
              <a:rPr lang="en-IN" b="0" i="0" u="none" strike="noStrike" dirty="0">
                <a:solidFill>
                  <a:srgbClr val="000000"/>
                </a:solidFill>
                <a:effectLst/>
                <a:latin typeface="Helvetica Neue" panose="02000503000000020004" pitchFamily="2" charset="0"/>
              </a:rPr>
              <a:t> and the </a:t>
            </a:r>
            <a:r>
              <a:rPr lang="en-IN" b="1" i="0" u="none" strike="noStrike" dirty="0">
                <a:solidFill>
                  <a:srgbClr val="000000"/>
                </a:solidFill>
                <a:effectLst/>
                <a:latin typeface="Helvetica Neue" panose="02000503000000020004" pitchFamily="2" charset="0"/>
              </a:rPr>
              <a:t>K </a:t>
            </a:r>
            <a:r>
              <a:rPr lang="en-IN" b="1" i="0" u="none" strike="noStrike" dirty="0" err="1">
                <a:solidFill>
                  <a:srgbClr val="000000"/>
                </a:solidFill>
                <a:effectLst/>
                <a:latin typeface="Helvetica Neue" panose="02000503000000020004" pitchFamily="2" charset="0"/>
              </a:rPr>
              <a:t>Neighbors</a:t>
            </a:r>
            <a:r>
              <a:rPr lang="en-IN" b="1" i="0" u="none" strike="noStrike" dirty="0">
                <a:solidFill>
                  <a:srgbClr val="000000"/>
                </a:solidFill>
                <a:effectLst/>
                <a:latin typeface="Helvetica Neue" panose="02000503000000020004" pitchFamily="2" charset="0"/>
              </a:rPr>
              <a:t> Regressor</a:t>
            </a:r>
            <a:r>
              <a:rPr lang="en-IN" b="0" i="0" u="none" strike="noStrike" dirty="0">
                <a:solidFill>
                  <a:srgbClr val="000000"/>
                </a:solidFill>
                <a:effectLst/>
                <a:latin typeface="Helvetica Neue" panose="02000503000000020004" pitchFamily="2" charset="0"/>
              </a:rPr>
              <a:t>. These models have the highest R2 values, indicating better overall fit to the data. Moreover, they both exhibit lower MSE and MAE values, which suggest better predictive accuracy compared to the other regression models.</a:t>
            </a:r>
          </a:p>
          <a:p>
            <a:pPr algn="l"/>
            <a:r>
              <a:rPr lang="en-IN" b="0" i="0" u="none" strike="noStrike" dirty="0">
                <a:solidFill>
                  <a:srgbClr val="000000"/>
                </a:solidFill>
                <a:effectLst/>
                <a:latin typeface="Helvetica Neue" panose="02000503000000020004" pitchFamily="2" charset="0"/>
              </a:rPr>
              <a:t>Between these two models, the </a:t>
            </a:r>
            <a:r>
              <a:rPr lang="en-IN" b="1" i="0" u="none" strike="noStrike" dirty="0">
                <a:solidFill>
                  <a:srgbClr val="000000"/>
                </a:solidFill>
                <a:effectLst/>
                <a:latin typeface="Helvetica Neue" panose="02000503000000020004" pitchFamily="2" charset="0"/>
              </a:rPr>
              <a:t>Random Forest Regressor</a:t>
            </a:r>
            <a:r>
              <a:rPr lang="en-IN" b="0" i="0" u="none" strike="noStrike" dirty="0">
                <a:solidFill>
                  <a:srgbClr val="000000"/>
                </a:solidFill>
                <a:effectLst/>
                <a:latin typeface="Helvetica Neue" panose="02000503000000020004" pitchFamily="2" charset="0"/>
              </a:rPr>
              <a:t> has slightly better performance metrics (lower MSE and MAE) compared to the </a:t>
            </a:r>
            <a:r>
              <a:rPr lang="en-IN" b="1" i="0" u="none" strike="noStrike" dirty="0">
                <a:solidFill>
                  <a:srgbClr val="000000"/>
                </a:solidFill>
                <a:effectLst/>
                <a:latin typeface="Helvetica Neue" panose="02000503000000020004" pitchFamily="2" charset="0"/>
              </a:rPr>
              <a:t>K </a:t>
            </a:r>
            <a:r>
              <a:rPr lang="en-IN" b="1" i="0" u="none" strike="noStrike" dirty="0" err="1">
                <a:solidFill>
                  <a:srgbClr val="000000"/>
                </a:solidFill>
                <a:effectLst/>
                <a:latin typeface="Helvetica Neue" panose="02000503000000020004" pitchFamily="2" charset="0"/>
              </a:rPr>
              <a:t>Neighbors</a:t>
            </a:r>
            <a:r>
              <a:rPr lang="en-IN" b="1" i="0" u="none" strike="noStrike" dirty="0">
                <a:solidFill>
                  <a:srgbClr val="000000"/>
                </a:solidFill>
                <a:effectLst/>
                <a:latin typeface="Helvetica Neue" panose="02000503000000020004" pitchFamily="2" charset="0"/>
              </a:rPr>
              <a:t> Regressor</a:t>
            </a:r>
            <a:r>
              <a:rPr lang="en-IN" b="0" i="0" u="none" strike="noStrike" dirty="0">
                <a:solidFill>
                  <a:srgbClr val="000000"/>
                </a:solidFill>
                <a:effectLst/>
                <a:latin typeface="Helvetica Neue" panose="02000503000000020004" pitchFamily="2" charset="0"/>
              </a:rPr>
              <a:t>. Therefore, the </a:t>
            </a:r>
            <a:r>
              <a:rPr lang="en-IN" b="1" i="0" u="none" strike="noStrike" dirty="0">
                <a:solidFill>
                  <a:srgbClr val="000000"/>
                </a:solidFill>
                <a:effectLst/>
                <a:latin typeface="Helvetica Neue" panose="02000503000000020004" pitchFamily="2" charset="0"/>
              </a:rPr>
              <a:t>Random Forest Regressor</a:t>
            </a:r>
            <a:r>
              <a:rPr lang="en-IN" b="0" i="0" u="none" strike="noStrike" dirty="0">
                <a:solidFill>
                  <a:srgbClr val="000000"/>
                </a:solidFill>
                <a:effectLst/>
                <a:latin typeface="Helvetica Neue" panose="02000503000000020004" pitchFamily="2" charset="0"/>
              </a:rPr>
              <a:t> might be the preferred choice among the tested models for predicting the number of reviews in the last 12 months in the given dataset.</a:t>
            </a:r>
          </a:p>
          <a:p>
            <a:pPr algn="l"/>
            <a:r>
              <a:rPr lang="en-IN" b="0" i="0" u="none" strike="noStrike" dirty="0">
                <a:solidFill>
                  <a:srgbClr val="000000"/>
                </a:solidFill>
                <a:effectLst/>
                <a:latin typeface="Helvetica Neue" panose="02000503000000020004" pitchFamily="2" charset="0"/>
              </a:rPr>
              <a:t>The above selection of Random Forest Regressor has further been solidified by concurrence from hyperparameter tuning using </a:t>
            </a:r>
            <a:r>
              <a:rPr lang="en-IN" b="0" i="0" u="none" strike="noStrike" dirty="0" err="1">
                <a:solidFill>
                  <a:srgbClr val="000000"/>
                </a:solidFill>
                <a:effectLst/>
                <a:latin typeface="Helvetica Neue" panose="02000503000000020004" pitchFamily="2" charset="0"/>
              </a:rPr>
              <a:t>GridSearchCV</a:t>
            </a:r>
            <a:r>
              <a:rPr lang="en-IN" b="0" i="0" u="none" strike="noStrike" dirty="0">
                <a:solidFill>
                  <a:srgbClr val="000000"/>
                </a:solidFill>
                <a:effectLst/>
                <a:latin typeface="Helvetica Neue" panose="02000503000000020004" pitchFamily="2" charset="0"/>
              </a:rPr>
              <a:t>.</a:t>
            </a:r>
          </a:p>
          <a:p>
            <a:pPr algn="l"/>
            <a:endParaRPr lang="en-IN" b="0" i="0" u="none" strike="noStrike" dirty="0">
              <a:solidFill>
                <a:srgbClr val="000000"/>
              </a:solidFill>
              <a:effectLst/>
              <a:latin typeface="Helvetica Neue" panose="02000503000000020004" pitchFamily="2" charset="0"/>
            </a:endParaRPr>
          </a:p>
          <a:p>
            <a:endParaRPr lang="en-IN" dirty="0">
              <a:latin typeface="Söhne"/>
            </a:endParaRPr>
          </a:p>
          <a:p>
            <a:endParaRPr lang="en-IN" dirty="0">
              <a:latin typeface="SymbolMT"/>
            </a:endParaRPr>
          </a:p>
          <a:p>
            <a:endParaRPr lang="en-US" dirty="0"/>
          </a:p>
        </p:txBody>
      </p:sp>
    </p:spTree>
    <p:extLst>
      <p:ext uri="{BB962C8B-B14F-4D97-AF65-F5344CB8AC3E}">
        <p14:creationId xmlns:p14="http://schemas.microsoft.com/office/powerpoint/2010/main" val="121018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Isosceles Triangle 103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8E71F6E-DFD5-E163-DD69-2199F7284F40}"/>
              </a:ext>
            </a:extLst>
          </p:cNvPr>
          <p:cNvSpPr>
            <a:spLocks noGrp="1"/>
          </p:cNvSpPr>
          <p:nvPr>
            <p:ph type="title"/>
          </p:nvPr>
        </p:nvSpPr>
        <p:spPr>
          <a:xfrm>
            <a:off x="457081" y="0"/>
            <a:ext cx="4203045" cy="1375608"/>
          </a:xfrm>
        </p:spPr>
        <p:txBody>
          <a:bodyPr vert="horz" lIns="91440" tIns="45720" rIns="91440" bIns="45720" rtlCol="0" anchor="ctr">
            <a:normAutofit/>
          </a:bodyPr>
          <a:lstStyle/>
          <a:p>
            <a:r>
              <a:rPr lang="en-US" dirty="0">
                <a:solidFill>
                  <a:schemeClr val="bg1"/>
                </a:solidFill>
                <a:latin typeface="Calibri" panose="020F0502020204030204" pitchFamily="34" charset="0"/>
                <a:cs typeface="Calibri" panose="020F0502020204030204" pitchFamily="34" charset="0"/>
              </a:rPr>
              <a:t>Business context:</a:t>
            </a:r>
            <a:br>
              <a:rPr lang="en-US" dirty="0">
                <a:solidFill>
                  <a:schemeClr val="bg1"/>
                </a:solidFill>
                <a:latin typeface="Calibri" panose="020F0502020204030204" pitchFamily="34" charset="0"/>
                <a:cs typeface="Calibri" panose="020F0502020204030204" pitchFamily="34" charset="0"/>
              </a:rPr>
            </a:br>
            <a:endParaRPr lang="en-US"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AD2426C-30DC-9874-2BA2-2DBD9F701A6D}"/>
              </a:ext>
            </a:extLst>
          </p:cNvPr>
          <p:cNvSpPr txBox="1"/>
          <p:nvPr/>
        </p:nvSpPr>
        <p:spPr>
          <a:xfrm>
            <a:off x="189563" y="821368"/>
            <a:ext cx="4660127" cy="4949573"/>
          </a:xfrm>
          <a:prstGeom prst="rect">
            <a:avLst/>
          </a:prstGeom>
        </p:spPr>
        <p:txBody>
          <a:bodyPr vert="horz" lIns="91440" tIns="45720" rIns="91440" bIns="45720" rtlCol="0">
            <a:noAutofit/>
          </a:bodyPr>
          <a:lstStyle/>
          <a:p>
            <a:pPr marL="285750" indent="-285750">
              <a:lnSpc>
                <a:spcPct val="90000"/>
              </a:lnSpc>
              <a:spcBef>
                <a:spcPts val="1000"/>
              </a:spcBef>
              <a:buClr>
                <a:schemeClr val="accent1"/>
              </a:buClr>
              <a:buSzPct val="80000"/>
              <a:buFont typeface="Wingdings 3" charset="2"/>
              <a:buChar char=""/>
            </a:pPr>
            <a:r>
              <a:rPr lang="en-US" dirty="0">
                <a:solidFill>
                  <a:schemeClr val="bg1"/>
                </a:solidFill>
                <a:latin typeface="Calibri" panose="020F0502020204030204" pitchFamily="34" charset="0"/>
                <a:cs typeface="Calibri" panose="020F0502020204030204" pitchFamily="34" charset="0"/>
              </a:rPr>
              <a:t>As an Airbnb host, when you manage multiple listings in various cities across the USA, the goal is to optimize the performance of these listings to attract more guests and achieve higher occupancy rates.</a:t>
            </a:r>
          </a:p>
          <a:p>
            <a:pPr marL="285750" indent="-285750">
              <a:lnSpc>
                <a:spcPct val="90000"/>
              </a:lnSpc>
              <a:spcBef>
                <a:spcPts val="1000"/>
              </a:spcBef>
              <a:buClr>
                <a:schemeClr val="accent1"/>
              </a:buClr>
              <a:buSzPct val="80000"/>
              <a:buFont typeface="Wingdings 3" charset="2"/>
              <a:buChar char=""/>
            </a:pPr>
            <a:r>
              <a:rPr lang="en-US" dirty="0">
                <a:solidFill>
                  <a:schemeClr val="bg1"/>
                </a:solidFill>
                <a:latin typeface="Calibri" panose="020F0502020204030204" pitchFamily="34" charset="0"/>
                <a:cs typeface="Calibri" panose="020F0502020204030204" pitchFamily="34" charset="0"/>
              </a:rPr>
              <a:t>The number of reviews a listing receives is a crucial indicator of its popularity and guest satisfaction. Positive reviews can attract more potential guests and improve the overall reputation of your listings.</a:t>
            </a:r>
          </a:p>
          <a:p>
            <a:pPr marL="285750" indent="-285750">
              <a:lnSpc>
                <a:spcPct val="90000"/>
              </a:lnSpc>
              <a:spcBef>
                <a:spcPts val="1000"/>
              </a:spcBef>
              <a:buClr>
                <a:schemeClr val="accent1"/>
              </a:buClr>
              <a:buSzPct val="80000"/>
              <a:buFont typeface="Wingdings 3" charset="2"/>
              <a:buChar char=""/>
            </a:pPr>
            <a:r>
              <a:rPr lang="en-US" dirty="0">
                <a:solidFill>
                  <a:schemeClr val="bg1"/>
                </a:solidFill>
                <a:effectLst/>
                <a:latin typeface="Calibri" panose="020F0502020204030204" pitchFamily="34" charset="0"/>
                <a:cs typeface="Calibri" panose="020F0502020204030204" pitchFamily="34" charset="0"/>
              </a:rPr>
              <a:t>With data points including </a:t>
            </a:r>
            <a:r>
              <a:rPr lang="en-US" dirty="0" err="1">
                <a:solidFill>
                  <a:schemeClr val="bg1"/>
                </a:solidFill>
                <a:effectLst/>
                <a:latin typeface="Calibri" panose="020F0502020204030204" pitchFamily="34" charset="0"/>
                <a:cs typeface="Calibri" panose="020F0502020204030204" pitchFamily="34" charset="0"/>
              </a:rPr>
              <a:t>neighbhorhood</a:t>
            </a:r>
            <a:r>
              <a:rPr lang="en-US" dirty="0">
                <a:solidFill>
                  <a:schemeClr val="bg1"/>
                </a:solidFill>
                <a:effectLst/>
                <a:latin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cs typeface="Calibri" panose="020F0502020204030204" pitchFamily="34" charset="0"/>
              </a:rPr>
              <a:t>room_type</a:t>
            </a:r>
            <a:r>
              <a:rPr lang="en-US" dirty="0">
                <a:solidFill>
                  <a:schemeClr val="bg1"/>
                </a:solidFill>
                <a:effectLst/>
                <a:latin typeface="Calibri" panose="020F0502020204030204" pitchFamily="34" charset="0"/>
                <a:cs typeface="Calibri" panose="020F0502020204030204" pitchFamily="34" charset="0"/>
              </a:rPr>
              <a:t>, price, </a:t>
            </a:r>
            <a:r>
              <a:rPr lang="en-US" dirty="0" err="1">
                <a:solidFill>
                  <a:schemeClr val="bg1"/>
                </a:solidFill>
                <a:effectLst/>
                <a:latin typeface="Calibri" panose="020F0502020204030204" pitchFamily="34" charset="0"/>
                <a:cs typeface="Calibri" panose="020F0502020204030204" pitchFamily="34" charset="0"/>
              </a:rPr>
              <a:t>number_of_reviews</a:t>
            </a:r>
            <a:r>
              <a:rPr lang="en-US" dirty="0">
                <a:solidFill>
                  <a:schemeClr val="bg1"/>
                </a:solidFill>
                <a:effectLst/>
                <a:latin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cs typeface="Calibri" panose="020F0502020204030204" pitchFamily="34" charset="0"/>
              </a:rPr>
              <a:t>reviews_per_month</a:t>
            </a:r>
            <a:r>
              <a:rPr lang="en-US" dirty="0">
                <a:solidFill>
                  <a:schemeClr val="bg1"/>
                </a:solidFill>
                <a:effectLst/>
                <a:latin typeface="Calibri" panose="020F0502020204030204" pitchFamily="34" charset="0"/>
                <a:cs typeface="Calibri" panose="020F0502020204030204" pitchFamily="34" charset="0"/>
              </a:rPr>
              <a:t> as well as details on number of reviews in the past 12 months.</a:t>
            </a:r>
            <a:endParaRPr lang="en-US" dirty="0">
              <a:solidFill>
                <a:schemeClr val="bg1"/>
              </a:solidFill>
              <a:latin typeface="Calibri" panose="020F0502020204030204" pitchFamily="34" charset="0"/>
              <a:cs typeface="Calibri" panose="020F0502020204030204" pitchFamily="34" charset="0"/>
            </a:endParaRPr>
          </a:p>
          <a:p>
            <a:pPr marL="285750" indent="-285750">
              <a:lnSpc>
                <a:spcPct val="90000"/>
              </a:lnSpc>
              <a:spcBef>
                <a:spcPts val="1000"/>
              </a:spcBef>
              <a:buClr>
                <a:schemeClr val="accent1"/>
              </a:buClr>
              <a:buSzPct val="80000"/>
              <a:buFont typeface="Wingdings 3" charset="2"/>
              <a:buChar char=""/>
            </a:pPr>
            <a:r>
              <a:rPr lang="en-US" dirty="0">
                <a:solidFill>
                  <a:schemeClr val="bg1"/>
                </a:solidFill>
                <a:latin typeface="Calibri" panose="020F0502020204030204" pitchFamily="34" charset="0"/>
                <a:cs typeface="Calibri" panose="020F0502020204030204" pitchFamily="34" charset="0"/>
              </a:rPr>
              <a:t>To achieve this, we build a machine learning model that can predict the number of reviews a listing has received in the last 12 months.</a:t>
            </a:r>
          </a:p>
        </p:txBody>
      </p:sp>
      <p:pic>
        <p:nvPicPr>
          <p:cNvPr id="1026" name="Picture 2" descr="Best and Worst Hotel Booking Sites for 2023">
            <a:extLst>
              <a:ext uri="{FF2B5EF4-FFF2-40B4-BE49-F238E27FC236}">
                <a16:creationId xmlns:a16="http://schemas.microsoft.com/office/drawing/2014/main" id="{6F691B28-20CD-D45B-2C71-49E823B840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1" y="1763964"/>
            <a:ext cx="5143500" cy="3317557"/>
          </a:xfrm>
          <a:prstGeom prst="rect">
            <a:avLst/>
          </a:prstGeom>
          <a:noFill/>
          <a:extLst>
            <a:ext uri="{909E8E84-426E-40DD-AFC4-6F175D3DCCD1}">
              <a14:hiddenFill xmlns:a14="http://schemas.microsoft.com/office/drawing/2010/main">
                <a:solidFill>
                  <a:srgbClr val="FFFFFF"/>
                </a:solidFill>
              </a14:hiddenFill>
            </a:ext>
          </a:extLst>
        </p:spPr>
      </p:pic>
      <p:sp>
        <p:nvSpPr>
          <p:cNvPr id="1037" name="Isosceles Triangle 103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00474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7FB7-6D76-E725-0FD0-6C016E200759}"/>
              </a:ext>
            </a:extLst>
          </p:cNvPr>
          <p:cNvSpPr>
            <a:spLocks noGrp="1"/>
          </p:cNvSpPr>
          <p:nvPr>
            <p:ph type="title"/>
          </p:nvPr>
        </p:nvSpPr>
        <p:spPr/>
        <p:txBody>
          <a:bodyPr/>
          <a:lstStyle/>
          <a:p>
            <a:r>
              <a:rPr lang="en-US" dirty="0">
                <a:solidFill>
                  <a:schemeClr val="tx1"/>
                </a:solidFill>
                <a:latin typeface="Calibri" panose="020F0502020204030204" pitchFamily="34" charset="0"/>
                <a:cs typeface="Calibri" panose="020F0502020204030204" pitchFamily="34" charset="0"/>
              </a:rPr>
              <a:t>Let us discuss our Dataset</a:t>
            </a:r>
          </a:p>
        </p:txBody>
      </p:sp>
      <p:sp>
        <p:nvSpPr>
          <p:cNvPr id="3" name="Content Placeholder 2">
            <a:extLst>
              <a:ext uri="{FF2B5EF4-FFF2-40B4-BE49-F238E27FC236}">
                <a16:creationId xmlns:a16="http://schemas.microsoft.com/office/drawing/2014/main" id="{2A9E3100-1E11-2F14-8DD3-447A4F288B74}"/>
              </a:ext>
            </a:extLst>
          </p:cNvPr>
          <p:cNvSpPr>
            <a:spLocks noGrp="1"/>
          </p:cNvSpPr>
          <p:nvPr>
            <p:ph idx="1"/>
          </p:nvPr>
        </p:nvSpPr>
        <p:spPr>
          <a:xfrm>
            <a:off x="677334" y="1488613"/>
            <a:ext cx="8596668" cy="4975249"/>
          </a:xfrm>
        </p:spPr>
        <p:txBody>
          <a:bodyPr>
            <a:normAutofit lnSpcReduction="10000"/>
          </a:bodyPr>
          <a:lstStyle/>
          <a:p>
            <a:r>
              <a:rPr lang="en-US" sz="2000" dirty="0">
                <a:latin typeface="Calibri" panose="020F0502020204030204" pitchFamily="34" charset="0"/>
                <a:cs typeface="Calibri" panose="020F0502020204030204" pitchFamily="34" charset="0"/>
              </a:rPr>
              <a:t>The target variable </a:t>
            </a:r>
            <a:r>
              <a:rPr lang="en-US" sz="2000" dirty="0" err="1">
                <a:latin typeface="Calibri" panose="020F0502020204030204" pitchFamily="34" charset="0"/>
                <a:cs typeface="Calibri" panose="020F0502020204030204" pitchFamily="34" charset="0"/>
              </a:rPr>
              <a:t>number_of_reviews_ltm</a:t>
            </a:r>
            <a:r>
              <a:rPr lang="en-US" sz="2000" dirty="0">
                <a:latin typeface="Calibri" panose="020F0502020204030204" pitchFamily="34" charset="0"/>
                <a:cs typeface="Calibri" panose="020F0502020204030204" pitchFamily="34" charset="0"/>
              </a:rPr>
              <a:t> which represents the number of reviews a host has received in the last 12 months</a:t>
            </a:r>
          </a:p>
          <a:p>
            <a:r>
              <a:rPr lang="en-US" sz="2000" dirty="0">
                <a:latin typeface="Calibri" panose="020F0502020204030204" pitchFamily="34" charset="0"/>
                <a:cs typeface="Calibri" panose="020F0502020204030204" pitchFamily="34" charset="0"/>
              </a:rPr>
              <a:t>The Size of our dataset is 325858 records and 21 columns</a:t>
            </a:r>
          </a:p>
          <a:p>
            <a:r>
              <a:rPr lang="en-US" sz="2000" b="0" i="0" dirty="0">
                <a:solidFill>
                  <a:srgbClr val="374151"/>
                </a:solidFill>
                <a:effectLst/>
                <a:latin typeface="Calibri" panose="020F0502020204030204" pitchFamily="34" charset="0"/>
                <a:cs typeface="Calibri" panose="020F0502020204030204" pitchFamily="34" charset="0"/>
              </a:rPr>
              <a:t>The remaining variables provide additional details about the hosts, including </a:t>
            </a:r>
            <a:r>
              <a:rPr lang="en-US" sz="2000" b="0" i="0" dirty="0" err="1">
                <a:solidFill>
                  <a:srgbClr val="374151"/>
                </a:solidFill>
                <a:effectLst/>
                <a:latin typeface="Calibri" panose="020F0502020204030204" pitchFamily="34" charset="0"/>
                <a:cs typeface="Calibri" panose="020F0502020204030204" pitchFamily="34" charset="0"/>
              </a:rPr>
              <a:t>neighbourhood_group</a:t>
            </a:r>
            <a:r>
              <a:rPr lang="en-US" sz="2000" b="0" i="0" dirty="0">
                <a:solidFill>
                  <a:srgbClr val="374151"/>
                </a:solidFill>
                <a:effectLst/>
                <a:latin typeface="Calibri" panose="020F0502020204030204" pitchFamily="34" charset="0"/>
                <a:cs typeface="Calibri" panose="020F0502020204030204" pitchFamily="34" charset="0"/>
              </a:rPr>
              <a:t>, </a:t>
            </a:r>
            <a:r>
              <a:rPr lang="en-US" sz="2000" b="0" i="0" dirty="0" err="1">
                <a:solidFill>
                  <a:srgbClr val="374151"/>
                </a:solidFill>
                <a:effectLst/>
                <a:latin typeface="Calibri" panose="020F0502020204030204" pitchFamily="34" charset="0"/>
                <a:cs typeface="Calibri" panose="020F0502020204030204" pitchFamily="34" charset="0"/>
              </a:rPr>
              <a:t>neighbourhood</a:t>
            </a:r>
            <a:r>
              <a:rPr lang="en-US" sz="2000" b="0" i="0" dirty="0">
                <a:solidFill>
                  <a:srgbClr val="374151"/>
                </a:solidFill>
                <a:effectLst/>
                <a:latin typeface="Calibri" panose="020F0502020204030204" pitchFamily="34" charset="0"/>
                <a:cs typeface="Calibri" panose="020F0502020204030204" pitchFamily="34" charset="0"/>
              </a:rPr>
              <a:t>, latitude, longitude, </a:t>
            </a:r>
            <a:r>
              <a:rPr lang="en-US" sz="2000" b="0" i="0" dirty="0" err="1">
                <a:solidFill>
                  <a:srgbClr val="374151"/>
                </a:solidFill>
                <a:effectLst/>
                <a:latin typeface="Calibri" panose="020F0502020204030204" pitchFamily="34" charset="0"/>
                <a:cs typeface="Calibri" panose="020F0502020204030204" pitchFamily="34" charset="0"/>
              </a:rPr>
              <a:t>room_type</a:t>
            </a:r>
            <a:r>
              <a:rPr lang="en-US" sz="2000" b="0" i="0" dirty="0">
                <a:solidFill>
                  <a:srgbClr val="374151"/>
                </a:solidFill>
                <a:effectLst/>
                <a:latin typeface="Calibri" panose="020F0502020204030204" pitchFamily="34" charset="0"/>
                <a:cs typeface="Calibri" panose="020F0502020204030204" pitchFamily="34" charset="0"/>
              </a:rPr>
              <a:t>, price, </a:t>
            </a:r>
            <a:r>
              <a:rPr lang="en-US" sz="2000" b="0" i="0" dirty="0" err="1">
                <a:solidFill>
                  <a:srgbClr val="374151"/>
                </a:solidFill>
                <a:effectLst/>
                <a:latin typeface="Calibri" panose="020F0502020204030204" pitchFamily="34" charset="0"/>
                <a:cs typeface="Calibri" panose="020F0502020204030204" pitchFamily="34" charset="0"/>
              </a:rPr>
              <a:t>minimum_nights</a:t>
            </a:r>
            <a:r>
              <a:rPr lang="en-US" sz="2000" b="0" i="0" dirty="0">
                <a:solidFill>
                  <a:srgbClr val="374151"/>
                </a:solidFill>
                <a:effectLst/>
                <a:latin typeface="Calibri" panose="020F0502020204030204" pitchFamily="34" charset="0"/>
                <a:cs typeface="Calibri" panose="020F0502020204030204" pitchFamily="34" charset="0"/>
              </a:rPr>
              <a:t>, </a:t>
            </a:r>
            <a:r>
              <a:rPr lang="en-US" sz="2000" b="0" i="0" dirty="0" err="1">
                <a:solidFill>
                  <a:srgbClr val="374151"/>
                </a:solidFill>
                <a:effectLst/>
                <a:latin typeface="Calibri" panose="020F0502020204030204" pitchFamily="34" charset="0"/>
                <a:cs typeface="Calibri" panose="020F0502020204030204" pitchFamily="34" charset="0"/>
              </a:rPr>
              <a:t>number_of_reviews</a:t>
            </a:r>
            <a:r>
              <a:rPr lang="en-US" sz="2000" b="0" i="0" dirty="0">
                <a:solidFill>
                  <a:srgbClr val="374151"/>
                </a:solidFill>
                <a:effectLst/>
                <a:latin typeface="Calibri" panose="020F0502020204030204" pitchFamily="34" charset="0"/>
                <a:cs typeface="Calibri" panose="020F0502020204030204" pitchFamily="34" charset="0"/>
              </a:rPr>
              <a:t>, </a:t>
            </a:r>
            <a:r>
              <a:rPr lang="en-US" sz="2000" b="0" i="0" dirty="0" err="1">
                <a:solidFill>
                  <a:srgbClr val="374151"/>
                </a:solidFill>
                <a:effectLst/>
                <a:latin typeface="Calibri" panose="020F0502020204030204" pitchFamily="34" charset="0"/>
                <a:cs typeface="Calibri" panose="020F0502020204030204" pitchFamily="34" charset="0"/>
              </a:rPr>
              <a:t>last_review</a:t>
            </a:r>
            <a:r>
              <a:rPr lang="en-US" sz="2000" b="0" i="0" dirty="0">
                <a:solidFill>
                  <a:srgbClr val="374151"/>
                </a:solidFill>
                <a:effectLst/>
                <a:latin typeface="Calibri" panose="020F0502020204030204" pitchFamily="34" charset="0"/>
                <a:cs typeface="Calibri" panose="020F0502020204030204" pitchFamily="34" charset="0"/>
              </a:rPr>
              <a:t>, </a:t>
            </a:r>
            <a:r>
              <a:rPr lang="en-US" sz="2000" b="0" i="0" dirty="0" err="1">
                <a:solidFill>
                  <a:srgbClr val="374151"/>
                </a:solidFill>
                <a:effectLst/>
                <a:latin typeface="Calibri" panose="020F0502020204030204" pitchFamily="34" charset="0"/>
                <a:cs typeface="Calibri" panose="020F0502020204030204" pitchFamily="34" charset="0"/>
              </a:rPr>
              <a:t>reviews_per_month</a:t>
            </a:r>
            <a:r>
              <a:rPr lang="en-US" sz="2000" b="0" i="0" dirty="0">
                <a:solidFill>
                  <a:srgbClr val="374151"/>
                </a:solidFill>
                <a:effectLst/>
                <a:latin typeface="Calibri" panose="020F0502020204030204" pitchFamily="34" charset="0"/>
                <a:cs typeface="Calibri" panose="020F0502020204030204" pitchFamily="34" charset="0"/>
              </a:rPr>
              <a:t>, </a:t>
            </a:r>
            <a:r>
              <a:rPr lang="en-US" sz="2000" b="0" i="0" dirty="0" err="1">
                <a:solidFill>
                  <a:srgbClr val="374151"/>
                </a:solidFill>
                <a:effectLst/>
                <a:latin typeface="Calibri" panose="020F0502020204030204" pitchFamily="34" charset="0"/>
                <a:cs typeface="Calibri" panose="020F0502020204030204" pitchFamily="34" charset="0"/>
              </a:rPr>
              <a:t>calculated_host_listings_count</a:t>
            </a:r>
            <a:r>
              <a:rPr lang="en-US" sz="2000" b="0" i="0" dirty="0">
                <a:solidFill>
                  <a:srgbClr val="374151"/>
                </a:solidFill>
                <a:effectLst/>
                <a:latin typeface="Calibri" panose="020F0502020204030204" pitchFamily="34" charset="0"/>
                <a:cs typeface="Calibri" panose="020F0502020204030204" pitchFamily="34" charset="0"/>
              </a:rPr>
              <a:t>, availability_365, </a:t>
            </a:r>
            <a:r>
              <a:rPr lang="en-US" sz="2000" b="0" i="0" dirty="0" err="1">
                <a:solidFill>
                  <a:srgbClr val="374151"/>
                </a:solidFill>
                <a:effectLst/>
                <a:latin typeface="Calibri" panose="020F0502020204030204" pitchFamily="34" charset="0"/>
                <a:cs typeface="Calibri" panose="020F0502020204030204" pitchFamily="34" charset="0"/>
              </a:rPr>
              <a:t>number_of_reviews_ltm</a:t>
            </a:r>
            <a:r>
              <a:rPr lang="en-US" sz="2000" b="0" i="0" dirty="0">
                <a:solidFill>
                  <a:srgbClr val="374151"/>
                </a:solidFill>
                <a:effectLst/>
                <a:latin typeface="Calibri" panose="020F0502020204030204" pitchFamily="34" charset="0"/>
                <a:cs typeface="Calibri" panose="020F0502020204030204" pitchFamily="34" charset="0"/>
              </a:rPr>
              <a:t>, license, state, city and more.</a:t>
            </a:r>
          </a:p>
          <a:p>
            <a:r>
              <a:rPr lang="en-US" sz="2000" b="0" i="0" dirty="0">
                <a:solidFill>
                  <a:srgbClr val="374151"/>
                </a:solidFill>
                <a:effectLst/>
                <a:latin typeface="Calibri" panose="020F0502020204030204" pitchFamily="34" charset="0"/>
                <a:cs typeface="Calibri" panose="020F0502020204030204" pitchFamily="34" charset="0"/>
              </a:rPr>
              <a:t>Some of the variables have numerical values, while others are categorical with various levels of categories.</a:t>
            </a:r>
          </a:p>
          <a:p>
            <a:r>
              <a:rPr lang="en-US" sz="2000" b="0" i="0" dirty="0">
                <a:solidFill>
                  <a:srgbClr val="374151"/>
                </a:solidFill>
                <a:effectLst/>
                <a:latin typeface="Calibri" panose="020F0502020204030204" pitchFamily="34" charset="0"/>
                <a:cs typeface="Calibri" panose="020F0502020204030204" pitchFamily="34" charset="0"/>
              </a:rPr>
              <a:t>The dataset layout provides a tabular format with rows representing individual hosts and columns representing attributes of the hosts.</a:t>
            </a:r>
          </a:p>
          <a:p>
            <a:r>
              <a:rPr lang="en-US" sz="2000" b="0" i="0" dirty="0">
                <a:solidFill>
                  <a:srgbClr val="374151"/>
                </a:solidFill>
                <a:effectLst/>
                <a:latin typeface="Calibri" panose="020F0502020204030204" pitchFamily="34" charset="0"/>
                <a:cs typeface="Calibri" panose="020F0502020204030204" pitchFamily="34" charset="0"/>
              </a:rPr>
              <a:t>The dataset could be useful for analyzing patterns in hotel bookings and predicting future bookings, as well as identifying factors that contribute to cancellations.</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31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B656-EFED-BD33-4D6D-2395900BFD6A}"/>
              </a:ext>
            </a:extLst>
          </p:cNvPr>
          <p:cNvSpPr>
            <a:spLocks noGrp="1"/>
          </p:cNvSpPr>
          <p:nvPr>
            <p:ph type="title"/>
          </p:nvPr>
        </p:nvSpPr>
        <p:spPr>
          <a:xfrm>
            <a:off x="677334" y="287051"/>
            <a:ext cx="8596668" cy="712707"/>
          </a:xfrm>
        </p:spPr>
        <p:txBody>
          <a:bodyPr>
            <a:normAutofit fontScale="90000"/>
          </a:bodyPr>
          <a:lstStyle/>
          <a:p>
            <a:r>
              <a:rPr lang="en-US" dirty="0">
                <a:latin typeface="Calibri" panose="020F0502020204030204" pitchFamily="34" charset="0"/>
                <a:cs typeface="Calibri" panose="020F0502020204030204" pitchFamily="34" charset="0"/>
              </a:rPr>
              <a:t>1) Which listings have the highest/lowest number of reviews in the last 12 months?</a:t>
            </a:r>
            <a:br>
              <a:rPr lang="en-US"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C4F72F0-8F84-42D2-7E38-AC4C82E4C37E}"/>
              </a:ext>
            </a:extLst>
          </p:cNvPr>
          <p:cNvSpPr>
            <a:spLocks noGrp="1"/>
          </p:cNvSpPr>
          <p:nvPr>
            <p:ph idx="1"/>
          </p:nvPr>
        </p:nvSpPr>
        <p:spPr>
          <a:xfrm>
            <a:off x="677334" y="1492008"/>
            <a:ext cx="8596668" cy="3419039"/>
          </a:xfrm>
        </p:spPr>
        <p:txBody>
          <a:bodyPr>
            <a:normAutofit fontScale="92500" lnSpcReduction="10000"/>
          </a:bodyPr>
          <a:lstStyle/>
          <a:p>
            <a:pPr marL="0" indent="0">
              <a:buNone/>
            </a:pPr>
            <a:r>
              <a:rPr lang="en-IN" sz="2100" dirty="0">
                <a:latin typeface="Calibri" panose="020F0502020204030204" pitchFamily="34" charset="0"/>
                <a:cs typeface="Calibri" panose="020F0502020204030204" pitchFamily="34" charset="0"/>
              </a:rPr>
              <a:t>Subset the data to include only consider mature listings which will be defined as having </a:t>
            </a:r>
            <a:r>
              <a:rPr lang="en-IN" sz="2100" dirty="0" err="1">
                <a:latin typeface="Calibri" panose="020F0502020204030204" pitchFamily="34" charset="0"/>
                <a:cs typeface="Calibri" panose="020F0502020204030204" pitchFamily="34" charset="0"/>
              </a:rPr>
              <a:t>number_of_reviews</a:t>
            </a:r>
            <a:r>
              <a:rPr lang="en-IN" sz="2100" dirty="0">
                <a:latin typeface="Calibri" panose="020F0502020204030204" pitchFamily="34" charset="0"/>
                <a:cs typeface="Calibri" panose="020F0502020204030204" pitchFamily="34" charset="0"/>
              </a:rPr>
              <a:t> in total &gt;= 10</a:t>
            </a:r>
          </a:p>
          <a:p>
            <a:pPr marL="0" indent="0">
              <a:buNone/>
            </a:pPr>
            <a:r>
              <a:rPr lang="en-IN" sz="2100" dirty="0">
                <a:latin typeface="Calibri" panose="020F0502020204030204" pitchFamily="34" charset="0"/>
                <a:cs typeface="Calibri" panose="020F0502020204030204" pitchFamily="34" charset="0"/>
              </a:rPr>
              <a:t>1. Mature listings with the highest number of reviews in the past year tend to be situated in popular tourist areas like Broadway Show, and they are often managed by commercial entities such as Sahara Las Vegas. These listings commonly offer 'Private room' accommodations and have shorter minimum stay requirements.</a:t>
            </a:r>
          </a:p>
          <a:p>
            <a:pPr marL="0" indent="0">
              <a:buNone/>
            </a:pPr>
            <a:r>
              <a:rPr lang="en-IN" sz="2100" dirty="0">
                <a:latin typeface="Calibri" panose="020F0502020204030204" pitchFamily="34" charset="0"/>
                <a:cs typeface="Calibri" panose="020F0502020204030204" pitchFamily="34" charset="0"/>
              </a:rPr>
              <a:t>2. On the other hand, mature listings with the lowest number of reviews in the last 12 months are typically found in residential </a:t>
            </a:r>
            <a:r>
              <a:rPr lang="en-IN" sz="2100" dirty="0" err="1">
                <a:latin typeface="Calibri" panose="020F0502020204030204" pitchFamily="34" charset="0"/>
                <a:cs typeface="Calibri" panose="020F0502020204030204" pitchFamily="34" charset="0"/>
              </a:rPr>
              <a:t>neighborhoods</a:t>
            </a:r>
            <a:r>
              <a:rPr lang="en-IN" sz="2100" dirty="0">
                <a:latin typeface="Calibri" panose="020F0502020204030204" pitchFamily="34" charset="0"/>
                <a:cs typeface="Calibri" panose="020F0502020204030204" pitchFamily="34" charset="0"/>
              </a:rPr>
              <a:t> like Beverly Hills Apartment. They are usually hosted by individuals, like David, and predominantly offer 'Entire home/apt' rentals. Additionally, these listings have longer minimum stay requirements.</a:t>
            </a:r>
            <a:endParaRPr lang="en-US"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693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C19E-8C57-FF8A-0FBA-3E15F8DC441E}"/>
              </a:ext>
            </a:extLst>
          </p:cNvPr>
          <p:cNvSpPr>
            <a:spLocks noGrp="1"/>
          </p:cNvSpPr>
          <p:nvPr>
            <p:ph type="title"/>
          </p:nvPr>
        </p:nvSpPr>
        <p:spPr>
          <a:xfrm>
            <a:off x="677334" y="609600"/>
            <a:ext cx="8596668" cy="1320800"/>
          </a:xfrm>
        </p:spPr>
        <p:txBody>
          <a:bodyPr anchor="t">
            <a:normAutofit fontScale="90000"/>
          </a:bodyPr>
          <a:lstStyle/>
          <a:p>
            <a:r>
              <a:rPr lang="en-US" dirty="0">
                <a:latin typeface="Calibri" panose="020F0502020204030204" pitchFamily="34" charset="0"/>
                <a:cs typeface="Calibri" panose="020F0502020204030204" pitchFamily="34" charset="0"/>
              </a:rPr>
              <a:t>2) Which hosts on average have listings with the highest/lowest number of reviews in the last 12 months?</a:t>
            </a:r>
            <a:br>
              <a:rPr lang="en-US"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0F5078E0-EE77-7269-FEE7-B45F7914DC78}"/>
              </a:ext>
            </a:extLst>
          </p:cNvPr>
          <p:cNvSpPr>
            <a:spLocks noGrp="1"/>
          </p:cNvSpPr>
          <p:nvPr>
            <p:ph idx="1"/>
          </p:nvPr>
        </p:nvSpPr>
        <p:spPr>
          <a:xfrm>
            <a:off x="811658" y="2592103"/>
            <a:ext cx="8596668" cy="3880773"/>
          </a:xfrm>
        </p:spPr>
        <p:txBody>
          <a:bodyPr>
            <a:normAutofit/>
          </a:bodyPr>
          <a:lstStyle/>
          <a:p>
            <a:pPr>
              <a:lnSpc>
                <a:spcPct val="90000"/>
              </a:lnSpc>
            </a:pPr>
            <a:r>
              <a:rPr lang="en-IN" dirty="0">
                <a:latin typeface="Calibri" panose="020F0502020204030204" pitchFamily="34" charset="0"/>
                <a:cs typeface="Calibri" panose="020F0502020204030204" pitchFamily="34" charset="0"/>
              </a:rPr>
              <a:t>Let's only consider mature listings which will be defined as having </a:t>
            </a:r>
            <a:r>
              <a:rPr lang="en-IN" dirty="0" err="1">
                <a:latin typeface="Calibri" panose="020F0502020204030204" pitchFamily="34" charset="0"/>
                <a:cs typeface="Calibri" panose="020F0502020204030204" pitchFamily="34" charset="0"/>
              </a:rPr>
              <a:t>number_of_reviews</a:t>
            </a:r>
            <a:r>
              <a:rPr lang="en-IN" dirty="0">
                <a:latin typeface="Calibri" panose="020F0502020204030204" pitchFamily="34" charset="0"/>
                <a:cs typeface="Calibri" panose="020F0502020204030204" pitchFamily="34" charset="0"/>
              </a:rPr>
              <a:t> in total &gt;= 10.On an average a guest pays around 80-120 Euros per night.</a:t>
            </a:r>
          </a:p>
          <a:p>
            <a:pPr>
              <a:lnSpc>
                <a:spcPct val="90000"/>
              </a:lnSpc>
            </a:pPr>
            <a:r>
              <a:rPr lang="en-IN" dirty="0">
                <a:latin typeface="Calibri" panose="020F0502020204030204" pitchFamily="34" charset="0"/>
                <a:cs typeface="Calibri" panose="020F0502020204030204" pitchFamily="34" charset="0"/>
              </a:rPr>
              <a:t>On average, hosts with mature listings that receive the highest number of reviews in the last 12 months are primarily commercial entities, like Hotel Pepper Tree. In contrast, hosts with mature listings receiving the lowest number of reviews are predominantly individuals, such as Jason.</a:t>
            </a:r>
          </a:p>
          <a:p>
            <a:pPr>
              <a:lnSpc>
                <a:spcPct val="90000"/>
              </a:lnSpc>
            </a:pPr>
            <a:r>
              <a:rPr lang="en-IN" dirty="0">
                <a:latin typeface="Calibri" panose="020F0502020204030204" pitchFamily="34" charset="0"/>
                <a:cs typeface="Calibri" panose="020F0502020204030204" pitchFamily="34" charset="0"/>
              </a:rPr>
              <a:t>The significant contrast in the minimum nights required between these two host types supports the observations mentioned in the first insight.</a:t>
            </a:r>
          </a:p>
        </p:txBody>
      </p:sp>
    </p:spTree>
    <p:extLst>
      <p:ext uri="{BB962C8B-B14F-4D97-AF65-F5344CB8AC3E}">
        <p14:creationId xmlns:p14="http://schemas.microsoft.com/office/powerpoint/2010/main" val="3363959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Isosceles Triangle 5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8F71E3B-44E5-C3EB-CD79-C9B643781B81}"/>
              </a:ext>
            </a:extLst>
          </p:cNvPr>
          <p:cNvSpPr>
            <a:spLocks noGrp="1"/>
          </p:cNvSpPr>
          <p:nvPr>
            <p:ph type="title"/>
          </p:nvPr>
        </p:nvSpPr>
        <p:spPr>
          <a:xfrm>
            <a:off x="673754" y="643467"/>
            <a:ext cx="4203045" cy="1375608"/>
          </a:xfrm>
        </p:spPr>
        <p:txBody>
          <a:bodyPr vert="horz" lIns="91440" tIns="45720" rIns="91440" bIns="45720" rtlCol="0" anchor="ctr">
            <a:normAutofit/>
          </a:bodyPr>
          <a:lstStyle/>
          <a:p>
            <a:pPr>
              <a:lnSpc>
                <a:spcPct val="90000"/>
              </a:lnSpc>
            </a:pPr>
            <a:r>
              <a:rPr lang="en-US" sz="2300" dirty="0">
                <a:solidFill>
                  <a:schemeClr val="bg1"/>
                </a:solidFill>
              </a:rPr>
              <a:t>3) Relationship between Number of listings and </a:t>
            </a:r>
            <a:r>
              <a:rPr lang="en-US" sz="2300" dirty="0" err="1">
                <a:solidFill>
                  <a:schemeClr val="bg1"/>
                </a:solidFill>
              </a:rPr>
              <a:t>neighbourhood</a:t>
            </a:r>
            <a:r>
              <a:rPr lang="en-US" sz="2300" dirty="0">
                <a:solidFill>
                  <a:schemeClr val="bg1"/>
                </a:solidFill>
              </a:rPr>
              <a:t> group</a:t>
            </a:r>
            <a:br>
              <a:rPr lang="en-US" sz="2300" dirty="0">
                <a:solidFill>
                  <a:schemeClr val="bg1"/>
                </a:solidFill>
              </a:rPr>
            </a:br>
            <a:endParaRPr lang="en-US" sz="2300" dirty="0">
              <a:solidFill>
                <a:schemeClr val="bg1"/>
              </a:solidFill>
            </a:endParaRPr>
          </a:p>
        </p:txBody>
      </p:sp>
      <p:sp>
        <p:nvSpPr>
          <p:cNvPr id="7" name="TextBox 6">
            <a:extLst>
              <a:ext uri="{FF2B5EF4-FFF2-40B4-BE49-F238E27FC236}">
                <a16:creationId xmlns:a16="http://schemas.microsoft.com/office/drawing/2014/main" id="{15E456AD-7884-671A-F703-4130389A4A0D}"/>
              </a:ext>
            </a:extLst>
          </p:cNvPr>
          <p:cNvSpPr txBox="1"/>
          <p:nvPr/>
        </p:nvSpPr>
        <p:spPr>
          <a:xfrm>
            <a:off x="580771" y="1811269"/>
            <a:ext cx="3973943" cy="3440110"/>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b="0" i="0" u="none" strike="noStrike" dirty="0">
                <a:solidFill>
                  <a:schemeClr val="bg1"/>
                </a:solidFill>
                <a:effectLst/>
              </a:rPr>
              <a:t>We can see most of the listings are in the </a:t>
            </a:r>
            <a:r>
              <a:rPr lang="en-US" b="0" i="0" u="none" strike="noStrike" dirty="0" err="1">
                <a:solidFill>
                  <a:schemeClr val="bg1"/>
                </a:solidFill>
                <a:effectLst/>
              </a:rPr>
              <a:t>neighbhohood</a:t>
            </a:r>
            <a:r>
              <a:rPr lang="en-US" b="0" i="0" u="none" strike="noStrike" dirty="0">
                <a:solidFill>
                  <a:schemeClr val="bg1"/>
                </a:solidFill>
                <a:effectLst/>
              </a:rPr>
              <a:t> of major cities – Brooklyn, City of Los Angeles, Hawaii, Honolulu, Manhattan, Maui, Queens, Washington </a:t>
            </a:r>
            <a:r>
              <a:rPr lang="en-US" b="0" i="0" u="none" strike="noStrike" dirty="0" err="1">
                <a:solidFill>
                  <a:schemeClr val="bg1"/>
                </a:solidFill>
                <a:effectLst/>
              </a:rPr>
              <a:t>etc</a:t>
            </a:r>
            <a:endParaRPr lang="en-US" dirty="0">
              <a:solidFill>
                <a:schemeClr val="bg1"/>
              </a:solidFill>
            </a:endParaRPr>
          </a:p>
        </p:txBody>
      </p:sp>
      <p:pic>
        <p:nvPicPr>
          <p:cNvPr id="9" name="Picture 8" descr="A graph of numbers and colors&#10;&#10;Description automatically generated with medium confidence">
            <a:extLst>
              <a:ext uri="{FF2B5EF4-FFF2-40B4-BE49-F238E27FC236}">
                <a16:creationId xmlns:a16="http://schemas.microsoft.com/office/drawing/2014/main" id="{0376916F-2A5E-D1C8-0765-8B9BD4D6F15E}"/>
              </a:ext>
            </a:extLst>
          </p:cNvPr>
          <p:cNvPicPr>
            <a:picLocks noChangeAspect="1"/>
          </p:cNvPicPr>
          <p:nvPr/>
        </p:nvPicPr>
        <p:blipFill>
          <a:blip r:embed="rId2"/>
          <a:stretch>
            <a:fillRect/>
          </a:stretch>
        </p:blipFill>
        <p:spPr>
          <a:xfrm>
            <a:off x="5691018" y="565079"/>
            <a:ext cx="6025364" cy="5784349"/>
          </a:xfrm>
          <a:prstGeom prst="rect">
            <a:avLst/>
          </a:prstGeom>
        </p:spPr>
      </p:pic>
      <p:sp>
        <p:nvSpPr>
          <p:cNvPr id="54" name="Isosceles Triangle 5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28670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CCE156-1328-0426-55F2-83DD44AF2BDA}"/>
              </a:ext>
            </a:extLst>
          </p:cNvPr>
          <p:cNvSpPr>
            <a:spLocks noGrp="1"/>
          </p:cNvSpPr>
          <p:nvPr>
            <p:ph type="title"/>
          </p:nvPr>
        </p:nvSpPr>
        <p:spPr>
          <a:xfrm>
            <a:off x="7181723" y="609600"/>
            <a:ext cx="4512989" cy="2227730"/>
          </a:xfrm>
        </p:spPr>
        <p:txBody>
          <a:bodyPr anchor="ctr">
            <a:normAutofit/>
          </a:bodyPr>
          <a:lstStyle/>
          <a:p>
            <a:pPr>
              <a:lnSpc>
                <a:spcPct val="90000"/>
              </a:lnSpc>
            </a:pPr>
            <a:r>
              <a:rPr lang="en-US" sz="3100" dirty="0">
                <a:solidFill>
                  <a:srgbClr val="FFFFFF"/>
                </a:solidFill>
                <a:latin typeface="Calibri" panose="020F0502020204030204" pitchFamily="34" charset="0"/>
                <a:cs typeface="Calibri" panose="020F0502020204030204" pitchFamily="34" charset="0"/>
              </a:rPr>
              <a:t>4) Does a listing's price correlate with its number of reviews in the last 12 months?</a:t>
            </a:r>
            <a:br>
              <a:rPr lang="en-US" sz="3100" dirty="0">
                <a:solidFill>
                  <a:srgbClr val="FFFFFF"/>
                </a:solidFill>
                <a:latin typeface="Calibri" panose="020F0502020204030204" pitchFamily="34" charset="0"/>
                <a:cs typeface="Calibri" panose="020F0502020204030204" pitchFamily="34" charset="0"/>
              </a:rPr>
            </a:br>
            <a:endParaRPr lang="en-IN" sz="3100" dirty="0">
              <a:solidFill>
                <a:srgbClr val="FFFFFF"/>
              </a:solidFill>
              <a:latin typeface="Calibri" panose="020F0502020204030204" pitchFamily="34" charset="0"/>
              <a:cs typeface="Calibri" panose="020F0502020204030204" pitchFamily="34" charset="0"/>
            </a:endParaRPr>
          </a:p>
        </p:txBody>
      </p:sp>
      <p:pic>
        <p:nvPicPr>
          <p:cNvPr id="5" name="Picture 4" descr="A graph with blue dots&#10;&#10;Description automatically generated">
            <a:extLst>
              <a:ext uri="{FF2B5EF4-FFF2-40B4-BE49-F238E27FC236}">
                <a16:creationId xmlns:a16="http://schemas.microsoft.com/office/drawing/2014/main" id="{A08F5AAB-4223-CB16-0C44-57CFCFCCA4C3}"/>
              </a:ext>
            </a:extLst>
          </p:cNvPr>
          <p:cNvPicPr>
            <a:picLocks noChangeAspect="1"/>
          </p:cNvPicPr>
          <p:nvPr/>
        </p:nvPicPr>
        <p:blipFill>
          <a:blip r:embed="rId2"/>
          <a:stretch>
            <a:fillRect/>
          </a:stretch>
        </p:blipFill>
        <p:spPr>
          <a:xfrm>
            <a:off x="36768" y="1731818"/>
            <a:ext cx="4930745" cy="3241964"/>
          </a:xfrm>
          <a:prstGeom prst="rect">
            <a:avLst/>
          </a:prstGeom>
        </p:spPr>
      </p:pic>
      <p:sp>
        <p:nvSpPr>
          <p:cNvPr id="3" name="Content Placeholder 2">
            <a:extLst>
              <a:ext uri="{FF2B5EF4-FFF2-40B4-BE49-F238E27FC236}">
                <a16:creationId xmlns:a16="http://schemas.microsoft.com/office/drawing/2014/main" id="{E61B8953-0A27-C375-42B1-4F56FCF8C09E}"/>
              </a:ext>
            </a:extLst>
          </p:cNvPr>
          <p:cNvSpPr>
            <a:spLocks noGrp="1"/>
          </p:cNvSpPr>
          <p:nvPr>
            <p:ph idx="1"/>
          </p:nvPr>
        </p:nvSpPr>
        <p:spPr>
          <a:xfrm>
            <a:off x="7181725" y="2837329"/>
            <a:ext cx="4512988" cy="1316183"/>
          </a:xfrm>
        </p:spPr>
        <p:txBody>
          <a:bodyPr anchor="t">
            <a:normAutofit/>
          </a:bodyPr>
          <a:lstStyle/>
          <a:p>
            <a:pPr marL="0" indent="0">
              <a:buNone/>
            </a:pPr>
            <a:r>
              <a:rPr lang="en-IN" b="0" i="0" u="none" strike="noStrike" dirty="0">
                <a:solidFill>
                  <a:srgbClr val="FFFFFF"/>
                </a:solidFill>
                <a:effectLst/>
                <a:latin typeface="Helvetica Neue" panose="02000503000000020004" pitchFamily="2" charset="0"/>
              </a:rPr>
              <a:t>Based on the plots we can see that the listings with higher prices have lower number of reviews in the last 12 months.</a:t>
            </a:r>
            <a:endParaRPr lang="en-IN"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389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6F3F-9A8B-AE7F-6461-15004695BF6D}"/>
              </a:ext>
            </a:extLst>
          </p:cNvPr>
          <p:cNvSpPr>
            <a:spLocks noGrp="1"/>
          </p:cNvSpPr>
          <p:nvPr>
            <p:ph type="title"/>
          </p:nvPr>
        </p:nvSpPr>
        <p:spPr>
          <a:xfrm>
            <a:off x="675065" y="609600"/>
            <a:ext cx="8694966" cy="1320800"/>
          </a:xfrm>
        </p:spPr>
        <p:txBody>
          <a:bodyPr anchor="ctr">
            <a:normAutofit fontScale="90000"/>
          </a:bodyPr>
          <a:lstStyle/>
          <a:p>
            <a:r>
              <a:rPr lang="en-US" sz="3300" b="0" i="0" u="none" strike="noStrike" dirty="0">
                <a:effectLst/>
                <a:latin typeface="Calibri" panose="020F0502020204030204" pitchFamily="34" charset="0"/>
                <a:cs typeface="Calibri" panose="020F0502020204030204" pitchFamily="34" charset="0"/>
              </a:rPr>
              <a:t>5) Which listing room types on mean have the highest/lowest number of reviews in the last 12 months?</a:t>
            </a:r>
            <a:br>
              <a:rPr lang="en-US" sz="3300" b="0" i="0" u="none" strike="noStrike" dirty="0">
                <a:effectLst/>
                <a:latin typeface="Calibri" panose="020F0502020204030204" pitchFamily="34" charset="0"/>
                <a:cs typeface="Calibri" panose="020F0502020204030204" pitchFamily="34" charset="0"/>
              </a:rPr>
            </a:br>
            <a:endParaRPr lang="en-US" sz="3300" dirty="0">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24203517-031F-CDD3-8E8A-59626B8092F8}"/>
              </a:ext>
            </a:extLst>
          </p:cNvPr>
          <p:cNvSpPr>
            <a:spLocks noGrp="1"/>
          </p:cNvSpPr>
          <p:nvPr>
            <p:ph idx="1"/>
          </p:nvPr>
        </p:nvSpPr>
        <p:spPr>
          <a:xfrm>
            <a:off x="675065" y="1828080"/>
            <a:ext cx="9058266" cy="921658"/>
          </a:xfrm>
        </p:spPr>
        <p:txBody>
          <a:bodyPr>
            <a:normAutofit/>
          </a:bodyPr>
          <a:lstStyle/>
          <a:p>
            <a:pPr marL="0" indent="0">
              <a:buNone/>
            </a:pPr>
            <a:r>
              <a:rPr lang="en-IN" b="0" i="0" u="none" strike="noStrike" dirty="0">
                <a:solidFill>
                  <a:srgbClr val="000000"/>
                </a:solidFill>
                <a:effectLst/>
                <a:latin typeface="Helvetica Neue" panose="02000503000000020004" pitchFamily="2" charset="0"/>
              </a:rPr>
              <a:t>Based on the bar chart, on median, 'Entire home/apt' room types have the highest number of reviews in the last 12 months while 'Shared room' room types have the lowest number of reviews in the last 12 months.</a:t>
            </a:r>
            <a:endParaRPr lang="en-IN" dirty="0">
              <a:latin typeface="Calibri" panose="020F0502020204030204" pitchFamily="34" charset="0"/>
              <a:cs typeface="Calibri" panose="020F0502020204030204" pitchFamily="34" charset="0"/>
            </a:endParaRPr>
          </a:p>
        </p:txBody>
      </p:sp>
      <p:pic>
        <p:nvPicPr>
          <p:cNvPr id="8" name="Picture 7" descr="A bar graph with different colored rectangles&#10;&#10;Description automatically generated">
            <a:extLst>
              <a:ext uri="{FF2B5EF4-FFF2-40B4-BE49-F238E27FC236}">
                <a16:creationId xmlns:a16="http://schemas.microsoft.com/office/drawing/2014/main" id="{C4CBF43A-DEFF-7482-804F-E9168A8E4039}"/>
              </a:ext>
            </a:extLst>
          </p:cNvPr>
          <p:cNvPicPr>
            <a:picLocks noChangeAspect="1"/>
          </p:cNvPicPr>
          <p:nvPr/>
        </p:nvPicPr>
        <p:blipFill>
          <a:blip r:embed="rId2"/>
          <a:stretch>
            <a:fillRect/>
          </a:stretch>
        </p:blipFill>
        <p:spPr>
          <a:xfrm>
            <a:off x="675065" y="2874429"/>
            <a:ext cx="7772400" cy="3144071"/>
          </a:xfrm>
          <a:prstGeom prst="rect">
            <a:avLst/>
          </a:prstGeom>
        </p:spPr>
      </p:pic>
    </p:spTree>
    <p:extLst>
      <p:ext uri="{BB962C8B-B14F-4D97-AF65-F5344CB8AC3E}">
        <p14:creationId xmlns:p14="http://schemas.microsoft.com/office/powerpoint/2010/main" val="236892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0D21-EC25-E0E5-18A7-33623E34C610}"/>
              </a:ext>
            </a:extLst>
          </p:cNvPr>
          <p:cNvSpPr>
            <a:spLocks noGrp="1"/>
          </p:cNvSpPr>
          <p:nvPr>
            <p:ph type="title"/>
          </p:nvPr>
        </p:nvSpPr>
        <p:spPr>
          <a:xfrm>
            <a:off x="677334" y="156238"/>
            <a:ext cx="8596668" cy="1320800"/>
          </a:xfrm>
        </p:spPr>
        <p:txBody>
          <a:bodyPr>
            <a:normAutofit fontScale="90000"/>
          </a:bodyPr>
          <a:lstStyle/>
          <a:p>
            <a:r>
              <a:rPr lang="en-US" b="0" i="0" u="none" strike="noStrike" dirty="0">
                <a:effectLst/>
                <a:latin typeface="Calibri" panose="020F0502020204030204" pitchFamily="34" charset="0"/>
                <a:cs typeface="Calibri" panose="020F0502020204030204" pitchFamily="34" charset="0"/>
              </a:rPr>
              <a:t>6) Do listings with indicated licenses on median differ from listings without indicated licenses in their numbers of reviews in the last 12 months?</a:t>
            </a:r>
            <a:br>
              <a:rPr lang="en-US" b="0" i="0" u="none" strike="noStrike" dirty="0">
                <a:effectLst/>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6AFDC46-8F53-C75A-0362-4F092FF54FEA}"/>
              </a:ext>
            </a:extLst>
          </p:cNvPr>
          <p:cNvSpPr txBox="1"/>
          <p:nvPr/>
        </p:nvSpPr>
        <p:spPr>
          <a:xfrm>
            <a:off x="677334" y="1812639"/>
            <a:ext cx="8508707"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 can notice that the listings without indicated licenses have higher number of reviews in the last 12 months than listings with indicated licenses.</a:t>
            </a:r>
          </a:p>
        </p:txBody>
      </p:sp>
      <p:pic>
        <p:nvPicPr>
          <p:cNvPr id="8" name="Picture 7" descr="A blue and orange rectangular bars&#10;&#10;Description automatically generated">
            <a:extLst>
              <a:ext uri="{FF2B5EF4-FFF2-40B4-BE49-F238E27FC236}">
                <a16:creationId xmlns:a16="http://schemas.microsoft.com/office/drawing/2014/main" id="{E2518BAC-8C2E-3F58-984B-565E83E5EC40}"/>
              </a:ext>
            </a:extLst>
          </p:cNvPr>
          <p:cNvPicPr>
            <a:picLocks noChangeAspect="1"/>
          </p:cNvPicPr>
          <p:nvPr/>
        </p:nvPicPr>
        <p:blipFill>
          <a:blip r:embed="rId2"/>
          <a:stretch>
            <a:fillRect/>
          </a:stretch>
        </p:blipFill>
        <p:spPr>
          <a:xfrm>
            <a:off x="399931" y="2495959"/>
            <a:ext cx="8663173" cy="3806144"/>
          </a:xfrm>
          <a:prstGeom prst="rect">
            <a:avLst/>
          </a:prstGeom>
        </p:spPr>
      </p:pic>
    </p:spTree>
    <p:extLst>
      <p:ext uri="{BB962C8B-B14F-4D97-AF65-F5344CB8AC3E}">
        <p14:creationId xmlns:p14="http://schemas.microsoft.com/office/powerpoint/2010/main" val="34287617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{FCE6108F-B465-4143-99C5-7C75E2E793F1}tf10001060_mac</Template>
  <TotalTime>3839</TotalTime>
  <Words>1605</Words>
  <Application>Microsoft Macintosh PowerPoint</Application>
  <PresentationFormat>Widescreen</PresentationFormat>
  <Paragraphs>101</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Helvetica Neue</vt:lpstr>
      <vt:lpstr>Söhne</vt:lpstr>
      <vt:lpstr>SymbolMT</vt:lpstr>
      <vt:lpstr>Trebuchet MS</vt:lpstr>
      <vt:lpstr>Wingdings 3</vt:lpstr>
      <vt:lpstr>Facet</vt:lpstr>
      <vt:lpstr>Programming for Data Science Project Airbnb Listings - USA </vt:lpstr>
      <vt:lpstr>Business context: </vt:lpstr>
      <vt:lpstr>Let us discuss our Dataset</vt:lpstr>
      <vt:lpstr>1) Which listings have the highest/lowest number of reviews in the last 12 months? </vt:lpstr>
      <vt:lpstr>2) Which hosts on average have listings with the highest/lowest number of reviews in the last 12 months? </vt:lpstr>
      <vt:lpstr>3) Relationship between Number of listings and neighbourhood group </vt:lpstr>
      <vt:lpstr>4) Does a listing's price correlate with its number of reviews in the last 12 months? </vt:lpstr>
      <vt:lpstr>5) Which listing room types on mean have the highest/lowest number of reviews in the last 12 months? </vt:lpstr>
      <vt:lpstr>6) Do listings with indicated licenses on median differ from listings without indicated licenses in their numbers of reviews in the last 12 months? </vt:lpstr>
      <vt:lpstr>7) Distribution of room types </vt:lpstr>
      <vt:lpstr>8) Average price by room type</vt:lpstr>
      <vt:lpstr>9) Reviews per month by neighbourhood group </vt:lpstr>
      <vt:lpstr>10) Average availability by room type </vt:lpstr>
      <vt:lpstr>11) Average minimum nights by room type </vt:lpstr>
      <vt:lpstr>12) Relationship between two variables: "Total Number of Reviews" and "Number of Reviews in Last 12 Months"</vt:lpstr>
      <vt:lpstr>13) Heatmap Plot of the Correlation Matrix </vt:lpstr>
      <vt:lpstr>Regression Model Performances</vt:lpstr>
      <vt:lpstr>Hyperparameter Tuning using GridSearchCV</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 With R Project Predicting Cancellations of Hotel Bookings  </dc:title>
  <dc:creator>Patil, Praful Venkatesh</dc:creator>
  <cp:lastModifiedBy>G, Likith Vinayaka</cp:lastModifiedBy>
  <cp:revision>45</cp:revision>
  <dcterms:created xsi:type="dcterms:W3CDTF">2023-04-22T19:40:56Z</dcterms:created>
  <dcterms:modified xsi:type="dcterms:W3CDTF">2023-08-10T16:13:53Z</dcterms:modified>
</cp:coreProperties>
</file>